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56" r:id="rId2"/>
    <p:sldId id="275" r:id="rId3"/>
    <p:sldId id="277" r:id="rId4"/>
    <p:sldId id="276" r:id="rId5"/>
    <p:sldId id="274" r:id="rId6"/>
    <p:sldId id="325" r:id="rId7"/>
    <p:sldId id="340" r:id="rId8"/>
    <p:sldId id="344" r:id="rId9"/>
    <p:sldId id="345" r:id="rId10"/>
    <p:sldId id="352" r:id="rId11"/>
    <p:sldId id="346" r:id="rId12"/>
    <p:sldId id="353" r:id="rId13"/>
    <p:sldId id="343" r:id="rId14"/>
    <p:sldId id="347" r:id="rId15"/>
    <p:sldId id="350" r:id="rId16"/>
    <p:sldId id="348" r:id="rId17"/>
    <p:sldId id="349" r:id="rId18"/>
    <p:sldId id="351" r:id="rId19"/>
    <p:sldId id="341" r:id="rId20"/>
    <p:sldId id="342" r:id="rId21"/>
    <p:sldId id="339" r:id="rId22"/>
    <p:sldId id="354" r:id="rId23"/>
    <p:sldId id="355" r:id="rId24"/>
    <p:sldId id="359" r:id="rId25"/>
    <p:sldId id="357" r:id="rId26"/>
    <p:sldId id="358" r:id="rId27"/>
    <p:sldId id="338" r:id="rId28"/>
    <p:sldId id="270" r:id="rId29"/>
    <p:sldId id="360" r:id="rId30"/>
    <p:sldId id="278" r:id="rId31"/>
  </p:sldIdLst>
  <p:sldSz cx="12192000" cy="6858000"/>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seiller Numérique - Mairie Peyruis" initials="CNMP" lastIdx="1" clrIdx="0">
    <p:extLst>
      <p:ext uri="{19B8F6BF-5375-455C-9EA6-DF929625EA0E}">
        <p15:presenceInfo xmlns:p15="http://schemas.microsoft.com/office/powerpoint/2012/main" userId="S::conseiller.numerique@peyruis.fr::78b7c5b4-2592-4ce4-a952-9cd0c938cd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F2F5"/>
    <a:srgbClr val="F6F6F9"/>
    <a:srgbClr val="008037"/>
    <a:srgbClr val="FFBD59"/>
    <a:srgbClr val="D355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6" autoAdjust="0"/>
    <p:restoredTop sz="92449" autoAdjust="0"/>
  </p:normalViewPr>
  <p:slideViewPr>
    <p:cSldViewPr snapToGrid="0">
      <p:cViewPr varScale="1">
        <p:scale>
          <a:sx n="68" d="100"/>
          <a:sy n="68" d="100"/>
        </p:scale>
        <p:origin x="94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4126CB1-007B-465E-91E9-F50579789F05}"/>
              </a:ext>
            </a:extLst>
          </p:cNvPr>
          <p:cNvSpPr>
            <a:spLocks noGrp="1"/>
          </p:cNvSpPr>
          <p:nvPr>
            <p:ph type="hdr" sz="quarter"/>
          </p:nvPr>
        </p:nvSpPr>
        <p:spPr>
          <a:xfrm>
            <a:off x="2" y="0"/>
            <a:ext cx="3078427" cy="513508"/>
          </a:xfrm>
          <a:prstGeom prst="rect">
            <a:avLst/>
          </a:prstGeom>
        </p:spPr>
        <p:txBody>
          <a:bodyPr vert="horz" lIns="94787" tIns="47393" rIns="94787" bIns="47393" rtlCol="0"/>
          <a:lstStyle>
            <a:lvl1pPr algn="l">
              <a:defRPr sz="1200"/>
            </a:lvl1pPr>
          </a:lstStyle>
          <a:p>
            <a:r>
              <a:rPr lang="fr-FR"/>
              <a:t>Prise en main de l'ordinateur</a:t>
            </a:r>
          </a:p>
        </p:txBody>
      </p:sp>
      <p:sp>
        <p:nvSpPr>
          <p:cNvPr id="3" name="Espace réservé de la date 2">
            <a:extLst>
              <a:ext uri="{FF2B5EF4-FFF2-40B4-BE49-F238E27FC236}">
                <a16:creationId xmlns:a16="http://schemas.microsoft.com/office/drawing/2014/main" id="{AB47D8AD-99C2-4874-8B58-009172227B87}"/>
              </a:ext>
            </a:extLst>
          </p:cNvPr>
          <p:cNvSpPr>
            <a:spLocks noGrp="1"/>
          </p:cNvSpPr>
          <p:nvPr>
            <p:ph type="dt" sz="quarter" idx="1"/>
          </p:nvPr>
        </p:nvSpPr>
        <p:spPr>
          <a:xfrm>
            <a:off x="4023994" y="0"/>
            <a:ext cx="3078427" cy="513508"/>
          </a:xfrm>
          <a:prstGeom prst="rect">
            <a:avLst/>
          </a:prstGeom>
        </p:spPr>
        <p:txBody>
          <a:bodyPr vert="horz" lIns="94787" tIns="47393" rIns="94787" bIns="47393" rtlCol="0"/>
          <a:lstStyle>
            <a:lvl1pPr algn="r">
              <a:defRPr sz="1200"/>
            </a:lvl1pPr>
          </a:lstStyle>
          <a:p>
            <a:fld id="{3CF2A5B8-FA6C-47CE-9F44-31D5C0060A54}" type="datetimeFigureOut">
              <a:rPr lang="fr-FR" smtClean="0"/>
              <a:t>14/07/2024</a:t>
            </a:fld>
            <a:endParaRPr lang="fr-FR"/>
          </a:p>
        </p:txBody>
      </p:sp>
      <p:sp>
        <p:nvSpPr>
          <p:cNvPr id="4" name="Espace réservé du pied de page 3">
            <a:extLst>
              <a:ext uri="{FF2B5EF4-FFF2-40B4-BE49-F238E27FC236}">
                <a16:creationId xmlns:a16="http://schemas.microsoft.com/office/drawing/2014/main" id="{5D930DCB-E90A-4CF6-A74E-945B93E74A05}"/>
              </a:ext>
            </a:extLst>
          </p:cNvPr>
          <p:cNvSpPr>
            <a:spLocks noGrp="1"/>
          </p:cNvSpPr>
          <p:nvPr>
            <p:ph type="ftr" sz="quarter" idx="2"/>
          </p:nvPr>
        </p:nvSpPr>
        <p:spPr>
          <a:xfrm>
            <a:off x="2" y="9721108"/>
            <a:ext cx="3078427" cy="513507"/>
          </a:xfrm>
          <a:prstGeom prst="rect">
            <a:avLst/>
          </a:prstGeom>
        </p:spPr>
        <p:txBody>
          <a:bodyPr vert="horz" lIns="94787" tIns="47393" rIns="94787" bIns="47393"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056564D-CE8F-4DA4-83C8-52FE0EC93C14}"/>
              </a:ext>
            </a:extLst>
          </p:cNvPr>
          <p:cNvSpPr>
            <a:spLocks noGrp="1"/>
          </p:cNvSpPr>
          <p:nvPr>
            <p:ph type="sldNum" sz="quarter" idx="3"/>
          </p:nvPr>
        </p:nvSpPr>
        <p:spPr>
          <a:xfrm>
            <a:off x="4023994" y="9721108"/>
            <a:ext cx="3078427" cy="513507"/>
          </a:xfrm>
          <a:prstGeom prst="rect">
            <a:avLst/>
          </a:prstGeom>
        </p:spPr>
        <p:txBody>
          <a:bodyPr vert="horz" lIns="94787" tIns="47393" rIns="94787" bIns="47393" rtlCol="0" anchor="b"/>
          <a:lstStyle>
            <a:lvl1pPr algn="r">
              <a:defRPr sz="1200"/>
            </a:lvl1pPr>
          </a:lstStyle>
          <a:p>
            <a:fld id="{6DD50D53-B0F8-4D96-B0BB-12136E80D9B6}" type="slidenum">
              <a:rPr lang="fr-FR" smtClean="0"/>
              <a:t>‹N°›</a:t>
            </a:fld>
            <a:endParaRPr lang="fr-FR"/>
          </a:p>
        </p:txBody>
      </p:sp>
    </p:spTree>
    <p:extLst>
      <p:ext uri="{BB962C8B-B14F-4D97-AF65-F5344CB8AC3E}">
        <p14:creationId xmlns:p14="http://schemas.microsoft.com/office/powerpoint/2010/main" val="9886791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3078427" cy="513508"/>
          </a:xfrm>
          <a:prstGeom prst="rect">
            <a:avLst/>
          </a:prstGeom>
        </p:spPr>
        <p:txBody>
          <a:bodyPr vert="horz" lIns="94787" tIns="47393" rIns="94787" bIns="47393" rtlCol="0"/>
          <a:lstStyle>
            <a:lvl1pPr algn="l">
              <a:defRPr sz="1200"/>
            </a:lvl1pPr>
          </a:lstStyle>
          <a:p>
            <a:r>
              <a:rPr lang="fr-FR"/>
              <a:t>Prise en main de l'ordinateur</a:t>
            </a:r>
          </a:p>
        </p:txBody>
      </p:sp>
      <p:sp>
        <p:nvSpPr>
          <p:cNvPr id="3" name="Espace réservé de la date 2"/>
          <p:cNvSpPr>
            <a:spLocks noGrp="1"/>
          </p:cNvSpPr>
          <p:nvPr>
            <p:ph type="dt" idx="1"/>
          </p:nvPr>
        </p:nvSpPr>
        <p:spPr>
          <a:xfrm>
            <a:off x="4023994" y="0"/>
            <a:ext cx="3078427" cy="513508"/>
          </a:xfrm>
          <a:prstGeom prst="rect">
            <a:avLst/>
          </a:prstGeom>
        </p:spPr>
        <p:txBody>
          <a:bodyPr vert="horz" lIns="94787" tIns="47393" rIns="94787" bIns="47393" rtlCol="0"/>
          <a:lstStyle>
            <a:lvl1pPr algn="r">
              <a:defRPr sz="1200"/>
            </a:lvl1pPr>
          </a:lstStyle>
          <a:p>
            <a:fld id="{76BB83A4-485A-41FC-AE00-1E9A6B0A7514}" type="datetimeFigureOut">
              <a:rPr lang="fr-FR" smtClean="0"/>
              <a:t>14/07/2024</a:t>
            </a:fld>
            <a:endParaRPr lang="fr-FR"/>
          </a:p>
        </p:txBody>
      </p:sp>
      <p:sp>
        <p:nvSpPr>
          <p:cNvPr id="4" name="Espace réservé de l'image des diapositives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87" tIns="47393" rIns="94787" bIns="47393" rtlCol="0" anchor="ctr"/>
          <a:lstStyle/>
          <a:p>
            <a:endParaRPr lang="fr-FR"/>
          </a:p>
        </p:txBody>
      </p:sp>
      <p:sp>
        <p:nvSpPr>
          <p:cNvPr id="5" name="Espace réservé des notes 4"/>
          <p:cNvSpPr>
            <a:spLocks noGrp="1"/>
          </p:cNvSpPr>
          <p:nvPr>
            <p:ph type="body" sz="quarter" idx="3"/>
          </p:nvPr>
        </p:nvSpPr>
        <p:spPr>
          <a:xfrm>
            <a:off x="710407" y="4925407"/>
            <a:ext cx="5683250" cy="4029879"/>
          </a:xfrm>
          <a:prstGeom prst="rect">
            <a:avLst/>
          </a:prstGeom>
        </p:spPr>
        <p:txBody>
          <a:bodyPr vert="horz" lIns="94787" tIns="47393" rIns="94787" bIns="47393"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721108"/>
            <a:ext cx="3078427" cy="513507"/>
          </a:xfrm>
          <a:prstGeom prst="rect">
            <a:avLst/>
          </a:prstGeom>
        </p:spPr>
        <p:txBody>
          <a:bodyPr vert="horz" lIns="94787" tIns="47393" rIns="94787" bIns="47393"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3994" y="9721108"/>
            <a:ext cx="3078427" cy="513507"/>
          </a:xfrm>
          <a:prstGeom prst="rect">
            <a:avLst/>
          </a:prstGeom>
        </p:spPr>
        <p:txBody>
          <a:bodyPr vert="horz" lIns="94787" tIns="47393" rIns="94787" bIns="47393" rtlCol="0" anchor="b"/>
          <a:lstStyle>
            <a:lvl1pPr algn="r">
              <a:defRPr sz="1200"/>
            </a:lvl1pPr>
          </a:lstStyle>
          <a:p>
            <a:fld id="{2C86A329-8A6A-4E04-B1BA-E701A88F7E2A}" type="slidenum">
              <a:rPr lang="fr-FR" smtClean="0"/>
              <a:t>‹N°›</a:t>
            </a:fld>
            <a:endParaRPr lang="fr-FR"/>
          </a:p>
        </p:txBody>
      </p:sp>
    </p:spTree>
    <p:extLst>
      <p:ext uri="{BB962C8B-B14F-4D97-AF65-F5344CB8AC3E}">
        <p14:creationId xmlns:p14="http://schemas.microsoft.com/office/powerpoint/2010/main" val="20626590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56516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En bref : Se divertir, s’informer, se renseigner, s’inspirer</a:t>
            </a:r>
          </a:p>
          <a:p>
            <a:endParaRPr lang="fr-FR" dirty="0"/>
          </a:p>
          <a:p>
            <a:endParaRPr lang="fr-FR" dirty="0"/>
          </a:p>
        </p:txBody>
      </p:sp>
    </p:spTree>
    <p:extLst>
      <p:ext uri="{BB962C8B-B14F-4D97-AF65-F5344CB8AC3E}">
        <p14:creationId xmlns:p14="http://schemas.microsoft.com/office/powerpoint/2010/main" val="3354032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En bref : Se divertir, s’informer, se renseigner, s’inspirer</a:t>
            </a:r>
          </a:p>
          <a:p>
            <a:endParaRPr lang="fr-FR" dirty="0"/>
          </a:p>
          <a:p>
            <a:endParaRPr lang="fr-FR" dirty="0"/>
          </a:p>
        </p:txBody>
      </p:sp>
    </p:spTree>
    <p:extLst>
      <p:ext uri="{BB962C8B-B14F-4D97-AF65-F5344CB8AC3E}">
        <p14:creationId xmlns:p14="http://schemas.microsoft.com/office/powerpoint/2010/main" val="879547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Suivre une page : Vous pouvez vous abonner à la page pour suivre les nouveautés et informations. </a:t>
            </a:r>
          </a:p>
        </p:txBody>
      </p:sp>
    </p:spTree>
    <p:extLst>
      <p:ext uri="{BB962C8B-B14F-4D97-AF65-F5344CB8AC3E}">
        <p14:creationId xmlns:p14="http://schemas.microsoft.com/office/powerpoint/2010/main" val="408563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Suivre une page : Vous pouvez vous abonner à la page pour suivre les nouveautés et informations. </a:t>
            </a:r>
          </a:p>
        </p:txBody>
      </p:sp>
    </p:spTree>
    <p:extLst>
      <p:ext uri="{BB962C8B-B14F-4D97-AF65-F5344CB8AC3E}">
        <p14:creationId xmlns:p14="http://schemas.microsoft.com/office/powerpoint/2010/main" val="1445137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Suivre une page : Vous pouvez vous abonner à la page pour suivre les nouveautés et informations. </a:t>
            </a:r>
          </a:p>
        </p:txBody>
      </p:sp>
    </p:spTree>
    <p:extLst>
      <p:ext uri="{BB962C8B-B14F-4D97-AF65-F5344CB8AC3E}">
        <p14:creationId xmlns:p14="http://schemas.microsoft.com/office/powerpoint/2010/main" val="3498908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Suivre une page : Vous pouvez vous abonner à la page pour suivre les nouveautés et informations. </a:t>
            </a:r>
          </a:p>
        </p:txBody>
      </p:sp>
    </p:spTree>
    <p:extLst>
      <p:ext uri="{BB962C8B-B14F-4D97-AF65-F5344CB8AC3E}">
        <p14:creationId xmlns:p14="http://schemas.microsoft.com/office/powerpoint/2010/main" val="3663410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Suivre une page : Vous pouvez vous abonner à la page pour suivre les nouveautés et informations. </a:t>
            </a:r>
          </a:p>
        </p:txBody>
      </p:sp>
    </p:spTree>
    <p:extLst>
      <p:ext uri="{BB962C8B-B14F-4D97-AF65-F5344CB8AC3E}">
        <p14:creationId xmlns:p14="http://schemas.microsoft.com/office/powerpoint/2010/main" val="4122163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Suivre une page : Vous pouvez vous abonner à la page pour suivre les nouveautés et informations. </a:t>
            </a:r>
          </a:p>
        </p:txBody>
      </p:sp>
    </p:spTree>
    <p:extLst>
      <p:ext uri="{BB962C8B-B14F-4D97-AF65-F5344CB8AC3E}">
        <p14:creationId xmlns:p14="http://schemas.microsoft.com/office/powerpoint/2010/main" val="79806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Suivre une page : Vous pouvez vous abonner à la page pour suivre les nouveautés et informations. </a:t>
            </a:r>
          </a:p>
        </p:txBody>
      </p:sp>
    </p:spTree>
    <p:extLst>
      <p:ext uri="{BB962C8B-B14F-4D97-AF65-F5344CB8AC3E}">
        <p14:creationId xmlns:p14="http://schemas.microsoft.com/office/powerpoint/2010/main" val="1383938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Fil actu : dernière vidéo publiée par votre meilleur copain, des annonces, des concours photos, les derniers articles du journal Le Monde. </a:t>
            </a:r>
          </a:p>
          <a:p>
            <a:r>
              <a:rPr lang="fr-FR" dirty="0"/>
              <a:t>Groupe : un groupe autour d'étudiants d'une même université.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Identification : Vanessa vous a identifié dans sa dernière publication; Léo a mentionné votre nom dans un commentaire, etc.</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a:t>
            </a:r>
            <a:r>
              <a:rPr lang="fr-FR" dirty="0" err="1"/>
              <a:t>m,Pas</a:t>
            </a:r>
            <a:r>
              <a:rPr lang="fr-FR" dirty="0"/>
              <a:t> : un ami partage une musique de son chanteur préféré, vous aimez la musique, vous pouvez l'indiquer en cliquant sur "j'aime". Votre ami reçoit une notification "Paul a ajouté un j'aime sous votre dernière publication".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Mur : c'est comme si sur le mur de votre salon, vous voulez afficher toutes les photos, articles, dessins que vous aimez et que vous laissez un espace pour que vos amis écrivent des mots. Le mur est visible par tous vos contacts, qui peuvent ajouter des réactions (j'aime, je n'aime pas, commentaires) et partager sur leur mur vos publications.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Notif : une mention de son nom sur une photo, dans un commentaire, sur un événement,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Tree>
    <p:extLst>
      <p:ext uri="{BB962C8B-B14F-4D97-AF65-F5344CB8AC3E}">
        <p14:creationId xmlns:p14="http://schemas.microsoft.com/office/powerpoint/2010/main" val="1079767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857955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Page : des marques ou des artistes qui veulent partager et mettre en avant leurs productions grâce à la page Facebook.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Poster : le mot que vous allez laisser sur le mur du salon de votre ami, dans l'espace dédié.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Profil : Lucie Durand habite à Nice. Sur Facebook elle préfère indiquer dans son profil  "Los Angeles" , mettre une photo de palmier en photo de profil et un pseudo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Statut : Ahmed vient d'avoir son bac et décide de partager la bonne nouvelle </a:t>
            </a:r>
            <a:r>
              <a:rPr lang="fr-FR" dirty="0" err="1"/>
              <a:t>nouvelle</a:t>
            </a:r>
            <a:r>
              <a:rPr lang="fr-FR" dirty="0"/>
              <a:t> sur Facebook : " Bac en poche !!!! C'est parti pour de nouvelles aventure!!! Je suis trop content. Maintenant c'est les vacances ☀️."</a:t>
            </a:r>
          </a:p>
          <a:p>
            <a:endParaRPr lang="fr-FR" dirty="0"/>
          </a:p>
        </p:txBody>
      </p:sp>
    </p:spTree>
    <p:extLst>
      <p:ext uri="{BB962C8B-B14F-4D97-AF65-F5344CB8AC3E}">
        <p14:creationId xmlns:p14="http://schemas.microsoft.com/office/powerpoint/2010/main" val="2721669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En bref : Se divertir, s’informer, se renseigner, s’inspirer</a:t>
            </a:r>
          </a:p>
          <a:p>
            <a:endParaRPr lang="fr-FR" dirty="0"/>
          </a:p>
          <a:p>
            <a:endParaRPr lang="fr-FR" dirty="0"/>
          </a:p>
        </p:txBody>
      </p:sp>
    </p:spTree>
    <p:extLst>
      <p:ext uri="{BB962C8B-B14F-4D97-AF65-F5344CB8AC3E}">
        <p14:creationId xmlns:p14="http://schemas.microsoft.com/office/powerpoint/2010/main" val="2632624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FFFFFF"/>
                </a:solidFill>
                <a:effectLst/>
              </a:rPr>
              <a:t>Fake news désigne une fausse information, bénéficiant le plus souvent d'une large diffusion dans les médias, notamment sur Internet et les réseaux sociaux. </a:t>
            </a:r>
            <a:endParaRPr lang="fr-FR" dirty="0"/>
          </a:p>
          <a:p>
            <a:endParaRPr lang="fr-FR" dirty="0"/>
          </a:p>
        </p:txBody>
      </p:sp>
    </p:spTree>
    <p:extLst>
      <p:ext uri="{BB962C8B-B14F-4D97-AF65-F5344CB8AC3E}">
        <p14:creationId xmlns:p14="http://schemas.microsoft.com/office/powerpoint/2010/main" val="773777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FFFFFF"/>
                </a:solidFill>
                <a:effectLst/>
              </a:rPr>
              <a:t>Fake news désigne une fausse information, bénéficiant le plus souvent d'une large diffusion dans les médias, notamment sur Internet et les réseaux sociaux. </a:t>
            </a:r>
            <a:endParaRPr lang="fr-FR" dirty="0"/>
          </a:p>
          <a:p>
            <a:endParaRPr lang="fr-FR" dirty="0"/>
          </a:p>
        </p:txBody>
      </p:sp>
    </p:spTree>
    <p:extLst>
      <p:ext uri="{BB962C8B-B14F-4D97-AF65-F5344CB8AC3E}">
        <p14:creationId xmlns:p14="http://schemas.microsoft.com/office/powerpoint/2010/main" val="2089816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FFFFFF"/>
                </a:solidFill>
                <a:effectLst/>
              </a:rPr>
              <a:t>Fake news désigne une fausse information, bénéficiant le plus souvent d'une large diffusion dans les médias, notamment sur Internet et les réseaux sociaux. </a:t>
            </a:r>
            <a:endParaRPr lang="fr-FR" dirty="0"/>
          </a:p>
          <a:p>
            <a:endParaRPr lang="fr-FR" dirty="0"/>
          </a:p>
        </p:txBody>
      </p:sp>
    </p:spTree>
    <p:extLst>
      <p:ext uri="{BB962C8B-B14F-4D97-AF65-F5344CB8AC3E}">
        <p14:creationId xmlns:p14="http://schemas.microsoft.com/office/powerpoint/2010/main" val="272588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FFFFFF"/>
                </a:solidFill>
                <a:effectLst/>
              </a:rPr>
              <a:t>Fake news désigne une fausse information, bénéficiant le plus souvent d'une large diffusion dans les médias, notamment sur Internet et les réseaux sociaux. </a:t>
            </a:r>
            <a:endParaRPr lang="fr-FR" dirty="0"/>
          </a:p>
          <a:p>
            <a:endParaRPr lang="fr-FR" dirty="0"/>
          </a:p>
        </p:txBody>
      </p:sp>
    </p:spTree>
    <p:extLst>
      <p:ext uri="{BB962C8B-B14F-4D97-AF65-F5344CB8AC3E}">
        <p14:creationId xmlns:p14="http://schemas.microsoft.com/office/powerpoint/2010/main" val="3107121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FFFFFF"/>
                </a:solidFill>
                <a:effectLst/>
              </a:rPr>
              <a:t>Fake news désigne une fausse information, bénéficiant le plus souvent d'une large diffusion dans les médias, notamment sur Internet et les réseaux sociaux. </a:t>
            </a:r>
            <a:endParaRPr lang="fr-FR" dirty="0"/>
          </a:p>
          <a:p>
            <a:endParaRPr lang="fr-FR" dirty="0"/>
          </a:p>
        </p:txBody>
      </p:sp>
    </p:spTree>
    <p:extLst>
      <p:ext uri="{BB962C8B-B14F-4D97-AF65-F5344CB8AC3E}">
        <p14:creationId xmlns:p14="http://schemas.microsoft.com/office/powerpoint/2010/main" val="1714527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Tree>
    <p:extLst>
      <p:ext uri="{BB962C8B-B14F-4D97-AF65-F5344CB8AC3E}">
        <p14:creationId xmlns:p14="http://schemas.microsoft.com/office/powerpoint/2010/main" val="1524965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C’est quoi France </a:t>
            </a:r>
            <a:r>
              <a:rPr lang="fr-FR" dirty="0" err="1"/>
              <a:t>connect</a:t>
            </a:r>
            <a:r>
              <a:rPr lang="fr-FR" dirty="0"/>
              <a:t> ?</a:t>
            </a:r>
          </a:p>
          <a:p>
            <a:r>
              <a:rPr lang="fr-FR" dirty="0"/>
              <a:t>Quels services sont accessibles via France </a:t>
            </a:r>
            <a:r>
              <a:rPr lang="fr-FR" dirty="0" err="1"/>
              <a:t>connect</a:t>
            </a:r>
            <a:r>
              <a:rPr lang="fr-FR" dirty="0"/>
              <a:t> ?</a:t>
            </a:r>
          </a:p>
          <a:p>
            <a:r>
              <a:rPr lang="fr-FR" dirty="0"/>
              <a:t>Quels comptes peuvent servir à utiliser France </a:t>
            </a:r>
            <a:r>
              <a:rPr lang="fr-FR" dirty="0" err="1"/>
              <a:t>connect</a:t>
            </a:r>
            <a:r>
              <a:rPr lang="fr-FR" dirty="0"/>
              <a:t> ?</a:t>
            </a:r>
          </a:p>
          <a:p>
            <a:endParaRPr lang="fr-FR" dirty="0"/>
          </a:p>
        </p:txBody>
      </p:sp>
    </p:spTree>
    <p:extLst>
      <p:ext uri="{BB962C8B-B14F-4D97-AF65-F5344CB8AC3E}">
        <p14:creationId xmlns:p14="http://schemas.microsoft.com/office/powerpoint/2010/main" val="1622655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Tree>
    <p:extLst>
      <p:ext uri="{BB962C8B-B14F-4D97-AF65-F5344CB8AC3E}">
        <p14:creationId xmlns:p14="http://schemas.microsoft.com/office/powerpoint/2010/main" val="3403408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Pourquoi vous êtes vous inscrits aujourd’hui ? Quel est votre besoin ?</a:t>
            </a:r>
          </a:p>
        </p:txBody>
      </p:sp>
    </p:spTree>
    <p:extLst>
      <p:ext uri="{BB962C8B-B14F-4D97-AF65-F5344CB8AC3E}">
        <p14:creationId xmlns:p14="http://schemas.microsoft.com/office/powerpoint/2010/main" val="3579152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Tree>
    <p:extLst>
      <p:ext uri="{BB962C8B-B14F-4D97-AF65-F5344CB8AC3E}">
        <p14:creationId xmlns:p14="http://schemas.microsoft.com/office/powerpoint/2010/main" val="3296138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7724" indent="-177724">
              <a:buFontTx/>
              <a:buChar char="-"/>
            </a:pPr>
            <a:r>
              <a:rPr lang="fr-FR" dirty="0"/>
              <a:t>Tutoiements ?</a:t>
            </a:r>
          </a:p>
          <a:p>
            <a:pPr marL="177724" indent="-177724">
              <a:buFontTx/>
              <a:buChar char="-"/>
            </a:pPr>
            <a:r>
              <a:rPr lang="fr-FR" dirty="0"/>
              <a:t>On s’écoute</a:t>
            </a:r>
          </a:p>
          <a:p>
            <a:pPr marL="177724" indent="-177724">
              <a:buFontTx/>
              <a:buChar char="-"/>
            </a:pPr>
            <a:r>
              <a:rPr lang="fr-FR" dirty="0"/>
              <a:t>Pas de jugement</a:t>
            </a:r>
          </a:p>
          <a:p>
            <a:pPr marL="177724" indent="-177724">
              <a:buFontTx/>
              <a:buChar char="-"/>
            </a:pPr>
            <a:r>
              <a:rPr lang="fr-FR" dirty="0"/>
              <a:t>Respect, tolérance</a:t>
            </a:r>
          </a:p>
          <a:p>
            <a:pPr marL="177724" indent="-177724">
              <a:buFontTx/>
              <a:buChar char="-"/>
            </a:pPr>
            <a:r>
              <a:rPr lang="fr-FR" dirty="0"/>
              <a:t>IL N’Y A PAS DE QUESTIONS BÊTES : n’hésitez pas à me poser des questions</a:t>
            </a:r>
          </a:p>
          <a:p>
            <a:endParaRPr lang="fr-FR" dirty="0"/>
          </a:p>
          <a:p>
            <a:endParaRPr lang="fr-FR" dirty="0"/>
          </a:p>
        </p:txBody>
      </p:sp>
    </p:spTree>
    <p:extLst>
      <p:ext uri="{BB962C8B-B14F-4D97-AF65-F5344CB8AC3E}">
        <p14:creationId xmlns:p14="http://schemas.microsoft.com/office/powerpoint/2010/main" val="1710445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Tree>
    <p:extLst>
      <p:ext uri="{BB962C8B-B14F-4D97-AF65-F5344CB8AC3E}">
        <p14:creationId xmlns:p14="http://schemas.microsoft.com/office/powerpoint/2010/main" val="1676477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En bref : Se divertir, s’informer, se renseigner, s’inspirer</a:t>
            </a:r>
          </a:p>
          <a:p>
            <a:endParaRPr lang="fr-FR" dirty="0"/>
          </a:p>
          <a:p>
            <a:r>
              <a:rPr lang="fr-FR" dirty="0"/>
              <a:t>Garder en tête leur modèle économique </a:t>
            </a:r>
          </a:p>
          <a:p>
            <a:endParaRPr lang="fr-FR" dirty="0"/>
          </a:p>
        </p:txBody>
      </p:sp>
    </p:spTree>
    <p:extLst>
      <p:ext uri="{BB962C8B-B14F-4D97-AF65-F5344CB8AC3E}">
        <p14:creationId xmlns:p14="http://schemas.microsoft.com/office/powerpoint/2010/main" val="3749855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En bref : Se divertir, s’informer, se renseigner, s’inspirer</a:t>
            </a:r>
          </a:p>
          <a:p>
            <a:endParaRPr lang="fr-FR" dirty="0"/>
          </a:p>
          <a:p>
            <a:endParaRPr lang="fr-FR" dirty="0"/>
          </a:p>
        </p:txBody>
      </p:sp>
    </p:spTree>
    <p:extLst>
      <p:ext uri="{BB962C8B-B14F-4D97-AF65-F5344CB8AC3E}">
        <p14:creationId xmlns:p14="http://schemas.microsoft.com/office/powerpoint/2010/main" val="2812280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En bref : Se divertir, s’informer, se renseigner, s’inspirer</a:t>
            </a:r>
          </a:p>
          <a:p>
            <a:endParaRPr lang="fr-FR" dirty="0"/>
          </a:p>
          <a:p>
            <a:endParaRPr lang="fr-FR" dirty="0"/>
          </a:p>
        </p:txBody>
      </p:sp>
    </p:spTree>
    <p:extLst>
      <p:ext uri="{BB962C8B-B14F-4D97-AF65-F5344CB8AC3E}">
        <p14:creationId xmlns:p14="http://schemas.microsoft.com/office/powerpoint/2010/main" val="1320851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En bref : Se divertir, s’informer, se renseigner, s’inspirer</a:t>
            </a:r>
          </a:p>
          <a:p>
            <a:endParaRPr lang="fr-FR" dirty="0"/>
          </a:p>
          <a:p>
            <a:endParaRPr lang="fr-FR" dirty="0"/>
          </a:p>
        </p:txBody>
      </p:sp>
    </p:spTree>
    <p:extLst>
      <p:ext uri="{BB962C8B-B14F-4D97-AF65-F5344CB8AC3E}">
        <p14:creationId xmlns:p14="http://schemas.microsoft.com/office/powerpoint/2010/main" val="3426410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A41715-FC3D-4671-BAEC-57DCFC90CCF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17DC13F-5FBD-4A4B-9430-559ADC8273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353F524-8A80-4272-9FE6-76E42C1190AE}"/>
              </a:ext>
            </a:extLst>
          </p:cNvPr>
          <p:cNvSpPr>
            <a:spLocks noGrp="1"/>
          </p:cNvSpPr>
          <p:nvPr>
            <p:ph type="dt" sz="half" idx="10"/>
          </p:nvPr>
        </p:nvSpPr>
        <p:spPr/>
        <p:txBody>
          <a:bodyPr/>
          <a:lstStyle/>
          <a:p>
            <a:fld id="{45E8855C-1EAD-4287-BBCE-96EF07613044}" type="datetime1">
              <a:rPr lang="fr-FR" smtClean="0"/>
              <a:t>14/07/2024</a:t>
            </a:fld>
            <a:endParaRPr lang="fr-FR"/>
          </a:p>
        </p:txBody>
      </p:sp>
      <p:sp>
        <p:nvSpPr>
          <p:cNvPr id="5" name="Espace réservé du pied de page 4">
            <a:extLst>
              <a:ext uri="{FF2B5EF4-FFF2-40B4-BE49-F238E27FC236}">
                <a16:creationId xmlns:a16="http://schemas.microsoft.com/office/drawing/2014/main" id="{7F98691F-67A6-4CA2-8305-203F947EFE22}"/>
              </a:ext>
            </a:extLst>
          </p:cNvPr>
          <p:cNvSpPr>
            <a:spLocks noGrp="1"/>
          </p:cNvSpPr>
          <p:nvPr>
            <p:ph type="ftr" sz="quarter" idx="11"/>
          </p:nvPr>
        </p:nvSpPr>
        <p:spPr/>
        <p:txBody>
          <a:bodyPr/>
          <a:lstStyle/>
          <a:p>
            <a:r>
              <a:rPr lang="fr-FR"/>
              <a:t>Facebook</a:t>
            </a:r>
          </a:p>
        </p:txBody>
      </p:sp>
      <p:sp>
        <p:nvSpPr>
          <p:cNvPr id="6" name="Espace réservé du numéro de diapositive 5">
            <a:extLst>
              <a:ext uri="{FF2B5EF4-FFF2-40B4-BE49-F238E27FC236}">
                <a16:creationId xmlns:a16="http://schemas.microsoft.com/office/drawing/2014/main" id="{BEE4A983-7727-44C1-90F2-9AD7530D1B98}"/>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4127328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0C59-AB96-404A-AA78-4714EEBBC01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5812B26-EE07-460F-8DE3-4D8B0E44B49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1471DB-209D-4B8A-B526-531D14ADC7E5}"/>
              </a:ext>
            </a:extLst>
          </p:cNvPr>
          <p:cNvSpPr>
            <a:spLocks noGrp="1"/>
          </p:cNvSpPr>
          <p:nvPr>
            <p:ph type="dt" sz="half" idx="10"/>
          </p:nvPr>
        </p:nvSpPr>
        <p:spPr/>
        <p:txBody>
          <a:bodyPr/>
          <a:lstStyle/>
          <a:p>
            <a:fld id="{AC5D81FB-28E9-42C0-B889-899835C71922}" type="datetime1">
              <a:rPr lang="fr-FR" smtClean="0"/>
              <a:t>14/07/2024</a:t>
            </a:fld>
            <a:endParaRPr lang="fr-FR"/>
          </a:p>
        </p:txBody>
      </p:sp>
      <p:sp>
        <p:nvSpPr>
          <p:cNvPr id="5" name="Espace réservé du pied de page 4">
            <a:extLst>
              <a:ext uri="{FF2B5EF4-FFF2-40B4-BE49-F238E27FC236}">
                <a16:creationId xmlns:a16="http://schemas.microsoft.com/office/drawing/2014/main" id="{D2481518-A513-42A5-96BF-B87663129C9E}"/>
              </a:ext>
            </a:extLst>
          </p:cNvPr>
          <p:cNvSpPr>
            <a:spLocks noGrp="1"/>
          </p:cNvSpPr>
          <p:nvPr>
            <p:ph type="ftr" sz="quarter" idx="11"/>
          </p:nvPr>
        </p:nvSpPr>
        <p:spPr/>
        <p:txBody>
          <a:bodyPr/>
          <a:lstStyle/>
          <a:p>
            <a:r>
              <a:rPr lang="fr-FR"/>
              <a:t>Facebook</a:t>
            </a:r>
          </a:p>
        </p:txBody>
      </p:sp>
      <p:sp>
        <p:nvSpPr>
          <p:cNvPr id="6" name="Espace réservé du numéro de diapositive 5">
            <a:extLst>
              <a:ext uri="{FF2B5EF4-FFF2-40B4-BE49-F238E27FC236}">
                <a16:creationId xmlns:a16="http://schemas.microsoft.com/office/drawing/2014/main" id="{8F92A857-C212-4FB1-8380-7F018735756E}"/>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97097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35EEE92-E4F3-43ED-B8DF-0C2A3714731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9A9C978-F5D1-437C-9E44-CB28DEA0453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5ABB16C-C02B-40FD-A93C-0A8D3F9B6830}"/>
              </a:ext>
            </a:extLst>
          </p:cNvPr>
          <p:cNvSpPr>
            <a:spLocks noGrp="1"/>
          </p:cNvSpPr>
          <p:nvPr>
            <p:ph type="dt" sz="half" idx="10"/>
          </p:nvPr>
        </p:nvSpPr>
        <p:spPr/>
        <p:txBody>
          <a:bodyPr/>
          <a:lstStyle/>
          <a:p>
            <a:fld id="{F5B530AC-61F2-4A35-A44E-924B9A2584EF}" type="datetime1">
              <a:rPr lang="fr-FR" smtClean="0"/>
              <a:t>14/07/2024</a:t>
            </a:fld>
            <a:endParaRPr lang="fr-FR"/>
          </a:p>
        </p:txBody>
      </p:sp>
      <p:sp>
        <p:nvSpPr>
          <p:cNvPr id="5" name="Espace réservé du pied de page 4">
            <a:extLst>
              <a:ext uri="{FF2B5EF4-FFF2-40B4-BE49-F238E27FC236}">
                <a16:creationId xmlns:a16="http://schemas.microsoft.com/office/drawing/2014/main" id="{C33C1333-BC94-45CA-BE15-A3202EE14D45}"/>
              </a:ext>
            </a:extLst>
          </p:cNvPr>
          <p:cNvSpPr>
            <a:spLocks noGrp="1"/>
          </p:cNvSpPr>
          <p:nvPr>
            <p:ph type="ftr" sz="quarter" idx="11"/>
          </p:nvPr>
        </p:nvSpPr>
        <p:spPr/>
        <p:txBody>
          <a:bodyPr/>
          <a:lstStyle/>
          <a:p>
            <a:r>
              <a:rPr lang="fr-FR"/>
              <a:t>Facebook</a:t>
            </a:r>
          </a:p>
        </p:txBody>
      </p:sp>
      <p:sp>
        <p:nvSpPr>
          <p:cNvPr id="6" name="Espace réservé du numéro de diapositive 5">
            <a:extLst>
              <a:ext uri="{FF2B5EF4-FFF2-40B4-BE49-F238E27FC236}">
                <a16:creationId xmlns:a16="http://schemas.microsoft.com/office/drawing/2014/main" id="{012D9744-E96A-4B1C-ADD3-172684D5D2ED}"/>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89942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AF61A2-8720-41EF-A8EF-90D417F8A0D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FC2B85E-84A0-4435-A22E-A266C600B4B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C4D0538-F1D9-4666-8926-AA2A98D1EDF3}"/>
              </a:ext>
            </a:extLst>
          </p:cNvPr>
          <p:cNvSpPr>
            <a:spLocks noGrp="1"/>
          </p:cNvSpPr>
          <p:nvPr>
            <p:ph type="dt" sz="half" idx="10"/>
          </p:nvPr>
        </p:nvSpPr>
        <p:spPr/>
        <p:txBody>
          <a:bodyPr/>
          <a:lstStyle/>
          <a:p>
            <a:fld id="{981BD099-3FCA-46A8-B63D-6289D654CCCD}" type="datetime1">
              <a:rPr lang="fr-FR" smtClean="0"/>
              <a:t>14/07/2024</a:t>
            </a:fld>
            <a:endParaRPr lang="fr-FR"/>
          </a:p>
        </p:txBody>
      </p:sp>
      <p:sp>
        <p:nvSpPr>
          <p:cNvPr id="5" name="Espace réservé du pied de page 4">
            <a:extLst>
              <a:ext uri="{FF2B5EF4-FFF2-40B4-BE49-F238E27FC236}">
                <a16:creationId xmlns:a16="http://schemas.microsoft.com/office/drawing/2014/main" id="{1DC7277C-2023-4410-920E-9C9054489A9A}"/>
              </a:ext>
            </a:extLst>
          </p:cNvPr>
          <p:cNvSpPr>
            <a:spLocks noGrp="1"/>
          </p:cNvSpPr>
          <p:nvPr>
            <p:ph type="ftr" sz="quarter" idx="11"/>
          </p:nvPr>
        </p:nvSpPr>
        <p:spPr/>
        <p:txBody>
          <a:bodyPr/>
          <a:lstStyle/>
          <a:p>
            <a:r>
              <a:rPr lang="fr-FR"/>
              <a:t>Facebook</a:t>
            </a:r>
          </a:p>
        </p:txBody>
      </p:sp>
      <p:sp>
        <p:nvSpPr>
          <p:cNvPr id="6" name="Espace réservé du numéro de diapositive 5">
            <a:extLst>
              <a:ext uri="{FF2B5EF4-FFF2-40B4-BE49-F238E27FC236}">
                <a16:creationId xmlns:a16="http://schemas.microsoft.com/office/drawing/2014/main" id="{A56A3715-3193-43C1-81D6-81D5CE5224BE}"/>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397771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AEC453-C857-4515-95B6-2BAB34D27B6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E9959F7-35E1-4392-8C64-1FAF56597F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3568170-A16B-45FA-9016-3FF4060B682D}"/>
              </a:ext>
            </a:extLst>
          </p:cNvPr>
          <p:cNvSpPr>
            <a:spLocks noGrp="1"/>
          </p:cNvSpPr>
          <p:nvPr>
            <p:ph type="dt" sz="half" idx="10"/>
          </p:nvPr>
        </p:nvSpPr>
        <p:spPr/>
        <p:txBody>
          <a:bodyPr/>
          <a:lstStyle/>
          <a:p>
            <a:fld id="{7347F01F-CF0B-4511-A4CB-24EE797993DA}" type="datetime1">
              <a:rPr lang="fr-FR" smtClean="0"/>
              <a:t>14/07/2024</a:t>
            </a:fld>
            <a:endParaRPr lang="fr-FR"/>
          </a:p>
        </p:txBody>
      </p:sp>
      <p:sp>
        <p:nvSpPr>
          <p:cNvPr id="5" name="Espace réservé du pied de page 4">
            <a:extLst>
              <a:ext uri="{FF2B5EF4-FFF2-40B4-BE49-F238E27FC236}">
                <a16:creationId xmlns:a16="http://schemas.microsoft.com/office/drawing/2014/main" id="{82896811-65BE-426D-A893-1ABCE0BAF999}"/>
              </a:ext>
            </a:extLst>
          </p:cNvPr>
          <p:cNvSpPr>
            <a:spLocks noGrp="1"/>
          </p:cNvSpPr>
          <p:nvPr>
            <p:ph type="ftr" sz="quarter" idx="11"/>
          </p:nvPr>
        </p:nvSpPr>
        <p:spPr/>
        <p:txBody>
          <a:bodyPr/>
          <a:lstStyle/>
          <a:p>
            <a:r>
              <a:rPr lang="fr-FR"/>
              <a:t>Facebook</a:t>
            </a:r>
          </a:p>
        </p:txBody>
      </p:sp>
      <p:sp>
        <p:nvSpPr>
          <p:cNvPr id="6" name="Espace réservé du numéro de diapositive 5">
            <a:extLst>
              <a:ext uri="{FF2B5EF4-FFF2-40B4-BE49-F238E27FC236}">
                <a16:creationId xmlns:a16="http://schemas.microsoft.com/office/drawing/2014/main" id="{F89007EB-D77A-4B24-ADB2-B7075DF3CD20}"/>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87500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72257B-9671-4AD3-A486-A3419DAD969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E0EF54C-F160-4A73-A648-D40D7F9706D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6F59DF2-EB78-4597-A973-681B1A4B111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A34EE08-FCE9-4669-BCE1-F080BD1AA3DB}"/>
              </a:ext>
            </a:extLst>
          </p:cNvPr>
          <p:cNvSpPr>
            <a:spLocks noGrp="1"/>
          </p:cNvSpPr>
          <p:nvPr>
            <p:ph type="dt" sz="half" idx="10"/>
          </p:nvPr>
        </p:nvSpPr>
        <p:spPr/>
        <p:txBody>
          <a:bodyPr/>
          <a:lstStyle/>
          <a:p>
            <a:fld id="{6F02C400-BA51-4CA4-AFB0-9D95784C2D3E}" type="datetime1">
              <a:rPr lang="fr-FR" smtClean="0"/>
              <a:t>14/07/2024</a:t>
            </a:fld>
            <a:endParaRPr lang="fr-FR"/>
          </a:p>
        </p:txBody>
      </p:sp>
      <p:sp>
        <p:nvSpPr>
          <p:cNvPr id="6" name="Espace réservé du pied de page 5">
            <a:extLst>
              <a:ext uri="{FF2B5EF4-FFF2-40B4-BE49-F238E27FC236}">
                <a16:creationId xmlns:a16="http://schemas.microsoft.com/office/drawing/2014/main" id="{CA43D61B-9664-4525-AE2B-BEF5122E9393}"/>
              </a:ext>
            </a:extLst>
          </p:cNvPr>
          <p:cNvSpPr>
            <a:spLocks noGrp="1"/>
          </p:cNvSpPr>
          <p:nvPr>
            <p:ph type="ftr" sz="quarter" idx="11"/>
          </p:nvPr>
        </p:nvSpPr>
        <p:spPr/>
        <p:txBody>
          <a:bodyPr/>
          <a:lstStyle/>
          <a:p>
            <a:r>
              <a:rPr lang="fr-FR"/>
              <a:t>Facebook</a:t>
            </a:r>
          </a:p>
        </p:txBody>
      </p:sp>
      <p:sp>
        <p:nvSpPr>
          <p:cNvPr id="7" name="Espace réservé du numéro de diapositive 6">
            <a:extLst>
              <a:ext uri="{FF2B5EF4-FFF2-40B4-BE49-F238E27FC236}">
                <a16:creationId xmlns:a16="http://schemas.microsoft.com/office/drawing/2014/main" id="{D6253403-F0E0-438B-B70A-C04C15313E9D}"/>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4292244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28B552-6964-4563-AC0C-F11B4917805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0A37426-D7B2-4525-8D69-52F5A12A0E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BDAB521-9097-45CF-A242-A788E8B93CE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8D8593F-3F4E-4AD5-8F59-62BDC26F51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E96D536-B59E-4F03-A7C2-A9A850153F2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62D512A-70DD-4FCA-8A20-1CC007EF613C}"/>
              </a:ext>
            </a:extLst>
          </p:cNvPr>
          <p:cNvSpPr>
            <a:spLocks noGrp="1"/>
          </p:cNvSpPr>
          <p:nvPr>
            <p:ph type="dt" sz="half" idx="10"/>
          </p:nvPr>
        </p:nvSpPr>
        <p:spPr/>
        <p:txBody>
          <a:bodyPr/>
          <a:lstStyle/>
          <a:p>
            <a:fld id="{224ED250-C8E8-46C8-8A8B-DD479635CED0}" type="datetime1">
              <a:rPr lang="fr-FR" smtClean="0"/>
              <a:t>14/07/2024</a:t>
            </a:fld>
            <a:endParaRPr lang="fr-FR"/>
          </a:p>
        </p:txBody>
      </p:sp>
      <p:sp>
        <p:nvSpPr>
          <p:cNvPr id="8" name="Espace réservé du pied de page 7">
            <a:extLst>
              <a:ext uri="{FF2B5EF4-FFF2-40B4-BE49-F238E27FC236}">
                <a16:creationId xmlns:a16="http://schemas.microsoft.com/office/drawing/2014/main" id="{0511FBA1-F13B-44A1-A30B-62FB7766202B}"/>
              </a:ext>
            </a:extLst>
          </p:cNvPr>
          <p:cNvSpPr>
            <a:spLocks noGrp="1"/>
          </p:cNvSpPr>
          <p:nvPr>
            <p:ph type="ftr" sz="quarter" idx="11"/>
          </p:nvPr>
        </p:nvSpPr>
        <p:spPr/>
        <p:txBody>
          <a:bodyPr/>
          <a:lstStyle/>
          <a:p>
            <a:r>
              <a:rPr lang="fr-FR"/>
              <a:t>Facebook</a:t>
            </a:r>
          </a:p>
        </p:txBody>
      </p:sp>
      <p:sp>
        <p:nvSpPr>
          <p:cNvPr id="9" name="Espace réservé du numéro de diapositive 8">
            <a:extLst>
              <a:ext uri="{FF2B5EF4-FFF2-40B4-BE49-F238E27FC236}">
                <a16:creationId xmlns:a16="http://schemas.microsoft.com/office/drawing/2014/main" id="{5967DCE9-FFC0-4848-981A-DCB200E3DACC}"/>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198971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309C68-2DD2-41F2-841C-A881082963C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29718F1-CA6B-401D-B089-C28C4061F044}"/>
              </a:ext>
            </a:extLst>
          </p:cNvPr>
          <p:cNvSpPr>
            <a:spLocks noGrp="1"/>
          </p:cNvSpPr>
          <p:nvPr>
            <p:ph type="dt" sz="half" idx="10"/>
          </p:nvPr>
        </p:nvSpPr>
        <p:spPr/>
        <p:txBody>
          <a:bodyPr/>
          <a:lstStyle/>
          <a:p>
            <a:fld id="{3D1287A0-675A-4543-9076-5E8E37DFD87B}" type="datetime1">
              <a:rPr lang="fr-FR" smtClean="0"/>
              <a:t>14/07/2024</a:t>
            </a:fld>
            <a:endParaRPr lang="fr-FR"/>
          </a:p>
        </p:txBody>
      </p:sp>
      <p:sp>
        <p:nvSpPr>
          <p:cNvPr id="4" name="Espace réservé du pied de page 3">
            <a:extLst>
              <a:ext uri="{FF2B5EF4-FFF2-40B4-BE49-F238E27FC236}">
                <a16:creationId xmlns:a16="http://schemas.microsoft.com/office/drawing/2014/main" id="{990549A0-C85B-4235-B283-D240FA75DE43}"/>
              </a:ext>
            </a:extLst>
          </p:cNvPr>
          <p:cNvSpPr>
            <a:spLocks noGrp="1"/>
          </p:cNvSpPr>
          <p:nvPr>
            <p:ph type="ftr" sz="quarter" idx="11"/>
          </p:nvPr>
        </p:nvSpPr>
        <p:spPr/>
        <p:txBody>
          <a:bodyPr/>
          <a:lstStyle/>
          <a:p>
            <a:r>
              <a:rPr lang="fr-FR"/>
              <a:t>Facebook</a:t>
            </a:r>
          </a:p>
        </p:txBody>
      </p:sp>
      <p:sp>
        <p:nvSpPr>
          <p:cNvPr id="5" name="Espace réservé du numéro de diapositive 4">
            <a:extLst>
              <a:ext uri="{FF2B5EF4-FFF2-40B4-BE49-F238E27FC236}">
                <a16:creationId xmlns:a16="http://schemas.microsoft.com/office/drawing/2014/main" id="{CB6A96EA-368E-4A54-B8C1-5D8D6F9C812E}"/>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289994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5DB916E-D4F0-4F40-94B2-5E74AFF89144}"/>
              </a:ext>
            </a:extLst>
          </p:cNvPr>
          <p:cNvSpPr>
            <a:spLocks noGrp="1"/>
          </p:cNvSpPr>
          <p:nvPr>
            <p:ph type="dt" sz="half" idx="10"/>
          </p:nvPr>
        </p:nvSpPr>
        <p:spPr/>
        <p:txBody>
          <a:bodyPr/>
          <a:lstStyle/>
          <a:p>
            <a:fld id="{128995D5-9BB7-42E4-8CE7-A545B557B12E}" type="datetime1">
              <a:rPr lang="fr-FR" smtClean="0"/>
              <a:t>14/07/2024</a:t>
            </a:fld>
            <a:endParaRPr lang="fr-FR"/>
          </a:p>
        </p:txBody>
      </p:sp>
      <p:sp>
        <p:nvSpPr>
          <p:cNvPr id="3" name="Espace réservé du pied de page 2">
            <a:extLst>
              <a:ext uri="{FF2B5EF4-FFF2-40B4-BE49-F238E27FC236}">
                <a16:creationId xmlns:a16="http://schemas.microsoft.com/office/drawing/2014/main" id="{4C97213C-1EF5-40B7-882D-71313D725DFE}"/>
              </a:ext>
            </a:extLst>
          </p:cNvPr>
          <p:cNvSpPr>
            <a:spLocks noGrp="1"/>
          </p:cNvSpPr>
          <p:nvPr>
            <p:ph type="ftr" sz="quarter" idx="11"/>
          </p:nvPr>
        </p:nvSpPr>
        <p:spPr/>
        <p:txBody>
          <a:bodyPr/>
          <a:lstStyle/>
          <a:p>
            <a:r>
              <a:rPr lang="fr-FR"/>
              <a:t>Facebook</a:t>
            </a:r>
          </a:p>
        </p:txBody>
      </p:sp>
      <p:sp>
        <p:nvSpPr>
          <p:cNvPr id="4" name="Espace réservé du numéro de diapositive 3">
            <a:extLst>
              <a:ext uri="{FF2B5EF4-FFF2-40B4-BE49-F238E27FC236}">
                <a16:creationId xmlns:a16="http://schemas.microsoft.com/office/drawing/2014/main" id="{2E958273-140D-4A72-B9BD-1EF2312D8E70}"/>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3442598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9E72A8-339B-45C1-B42D-06D4679BBB9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18DB65F-2077-40B2-8F22-DB403426AB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78FAB4E-909A-4872-949B-F68C33004E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A84095A-975C-4853-A9AD-DA2CBC40F4B6}"/>
              </a:ext>
            </a:extLst>
          </p:cNvPr>
          <p:cNvSpPr>
            <a:spLocks noGrp="1"/>
          </p:cNvSpPr>
          <p:nvPr>
            <p:ph type="dt" sz="half" idx="10"/>
          </p:nvPr>
        </p:nvSpPr>
        <p:spPr/>
        <p:txBody>
          <a:bodyPr/>
          <a:lstStyle/>
          <a:p>
            <a:fld id="{8031C30C-390C-44AE-BB7A-7A7D2B116A9A}" type="datetime1">
              <a:rPr lang="fr-FR" smtClean="0"/>
              <a:t>14/07/2024</a:t>
            </a:fld>
            <a:endParaRPr lang="fr-FR"/>
          </a:p>
        </p:txBody>
      </p:sp>
      <p:sp>
        <p:nvSpPr>
          <p:cNvPr id="6" name="Espace réservé du pied de page 5">
            <a:extLst>
              <a:ext uri="{FF2B5EF4-FFF2-40B4-BE49-F238E27FC236}">
                <a16:creationId xmlns:a16="http://schemas.microsoft.com/office/drawing/2014/main" id="{55C5C26B-2CD0-42B8-B8D8-8B1CF6A3F5FE}"/>
              </a:ext>
            </a:extLst>
          </p:cNvPr>
          <p:cNvSpPr>
            <a:spLocks noGrp="1"/>
          </p:cNvSpPr>
          <p:nvPr>
            <p:ph type="ftr" sz="quarter" idx="11"/>
          </p:nvPr>
        </p:nvSpPr>
        <p:spPr/>
        <p:txBody>
          <a:bodyPr/>
          <a:lstStyle/>
          <a:p>
            <a:r>
              <a:rPr lang="fr-FR"/>
              <a:t>Facebook</a:t>
            </a:r>
          </a:p>
        </p:txBody>
      </p:sp>
      <p:sp>
        <p:nvSpPr>
          <p:cNvPr id="7" name="Espace réservé du numéro de diapositive 6">
            <a:extLst>
              <a:ext uri="{FF2B5EF4-FFF2-40B4-BE49-F238E27FC236}">
                <a16:creationId xmlns:a16="http://schemas.microsoft.com/office/drawing/2014/main" id="{139E0D98-0672-4E42-BC73-E1D2B3E446F9}"/>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275924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72AAAA-4C20-4734-89DD-68354319DB8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307E271-412C-46A4-B78C-0AC1A56C26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887B7C0-05B9-458B-A7AE-9AD017717F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774560-9E34-4050-9F37-DF3FD8A08B8D}"/>
              </a:ext>
            </a:extLst>
          </p:cNvPr>
          <p:cNvSpPr>
            <a:spLocks noGrp="1"/>
          </p:cNvSpPr>
          <p:nvPr>
            <p:ph type="dt" sz="half" idx="10"/>
          </p:nvPr>
        </p:nvSpPr>
        <p:spPr/>
        <p:txBody>
          <a:bodyPr/>
          <a:lstStyle/>
          <a:p>
            <a:fld id="{71ABBE1E-C846-40C7-A579-4BEFC93DD96B}" type="datetime1">
              <a:rPr lang="fr-FR" smtClean="0"/>
              <a:t>14/07/2024</a:t>
            </a:fld>
            <a:endParaRPr lang="fr-FR"/>
          </a:p>
        </p:txBody>
      </p:sp>
      <p:sp>
        <p:nvSpPr>
          <p:cNvPr id="6" name="Espace réservé du pied de page 5">
            <a:extLst>
              <a:ext uri="{FF2B5EF4-FFF2-40B4-BE49-F238E27FC236}">
                <a16:creationId xmlns:a16="http://schemas.microsoft.com/office/drawing/2014/main" id="{9223A836-D85D-446C-A73F-9E9B4403C922}"/>
              </a:ext>
            </a:extLst>
          </p:cNvPr>
          <p:cNvSpPr>
            <a:spLocks noGrp="1"/>
          </p:cNvSpPr>
          <p:nvPr>
            <p:ph type="ftr" sz="quarter" idx="11"/>
          </p:nvPr>
        </p:nvSpPr>
        <p:spPr/>
        <p:txBody>
          <a:bodyPr/>
          <a:lstStyle/>
          <a:p>
            <a:r>
              <a:rPr lang="fr-FR"/>
              <a:t>Facebook</a:t>
            </a:r>
          </a:p>
        </p:txBody>
      </p:sp>
      <p:sp>
        <p:nvSpPr>
          <p:cNvPr id="7" name="Espace réservé du numéro de diapositive 6">
            <a:extLst>
              <a:ext uri="{FF2B5EF4-FFF2-40B4-BE49-F238E27FC236}">
                <a16:creationId xmlns:a16="http://schemas.microsoft.com/office/drawing/2014/main" id="{C77A2078-B79F-498C-BBD6-4BF60E6D926C}"/>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604787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78FEC4D-828F-4037-A661-52639E98BB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37B87C7-FC2A-4993-971E-F258D3FD6F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ECCF2A-4776-43FF-B138-41998B6E32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D1371-2F51-44B1-999F-34424E4473E1}" type="datetime1">
              <a:rPr lang="fr-FR" smtClean="0"/>
              <a:t>14/07/2024</a:t>
            </a:fld>
            <a:endParaRPr lang="fr-FR"/>
          </a:p>
        </p:txBody>
      </p:sp>
      <p:sp>
        <p:nvSpPr>
          <p:cNvPr id="5" name="Espace réservé du pied de page 4">
            <a:extLst>
              <a:ext uri="{FF2B5EF4-FFF2-40B4-BE49-F238E27FC236}">
                <a16:creationId xmlns:a16="http://schemas.microsoft.com/office/drawing/2014/main" id="{D431261E-FD75-4B80-ABF4-77FCEE0B86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Facebook</a:t>
            </a:r>
          </a:p>
        </p:txBody>
      </p:sp>
      <p:sp>
        <p:nvSpPr>
          <p:cNvPr id="6" name="Espace réservé du numéro de diapositive 5">
            <a:extLst>
              <a:ext uri="{FF2B5EF4-FFF2-40B4-BE49-F238E27FC236}">
                <a16:creationId xmlns:a16="http://schemas.microsoft.com/office/drawing/2014/main" id="{8E4F258F-4BA8-49BC-9F91-AA61E92975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B496C-A674-488F-82D3-A6592634C02D}" type="slidenum">
              <a:rPr lang="fr-FR" smtClean="0"/>
              <a:t>‹N°›</a:t>
            </a:fld>
            <a:endParaRPr lang="fr-FR"/>
          </a:p>
        </p:txBody>
      </p:sp>
    </p:spTree>
    <p:extLst>
      <p:ext uri="{BB962C8B-B14F-4D97-AF65-F5344CB8AC3E}">
        <p14:creationId xmlns:p14="http://schemas.microsoft.com/office/powerpoint/2010/main" val="17571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5059C4-780F-4D21-9161-0852A15280CC}"/>
              </a:ext>
            </a:extLst>
          </p:cNvPr>
          <p:cNvSpPr/>
          <p:nvPr/>
        </p:nvSpPr>
        <p:spPr>
          <a:xfrm>
            <a:off x="427839" y="385894"/>
            <a:ext cx="11308359" cy="60232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71FA5E5-CBB9-48CD-86BD-C304011F9941}"/>
              </a:ext>
            </a:extLst>
          </p:cNvPr>
          <p:cNvSpPr>
            <a:spLocks noGrp="1"/>
          </p:cNvSpPr>
          <p:nvPr>
            <p:ph type="ctrTitle"/>
          </p:nvPr>
        </p:nvSpPr>
        <p:spPr>
          <a:xfrm>
            <a:off x="1510017" y="2601119"/>
            <a:ext cx="9144000" cy="1655762"/>
          </a:xfrm>
        </p:spPr>
        <p:txBody>
          <a:bodyPr>
            <a:normAutofit fontScale="90000"/>
          </a:bodyPr>
          <a:lstStyle/>
          <a:p>
            <a:r>
              <a:rPr lang="fr-FR" b="1" dirty="0">
                <a:solidFill>
                  <a:schemeClr val="bg1"/>
                </a:solidFill>
              </a:rPr>
              <a:t>Bienvenue</a:t>
            </a:r>
            <a:br>
              <a:rPr lang="fr-FR" b="1" dirty="0">
                <a:solidFill>
                  <a:schemeClr val="bg1"/>
                </a:solidFill>
              </a:rPr>
            </a:br>
            <a:r>
              <a:rPr lang="fr-FR" b="1" dirty="0">
                <a:solidFill>
                  <a:schemeClr val="bg1"/>
                </a:solidFill>
              </a:rPr>
              <a:t>à l’atelier « Facebook »</a:t>
            </a:r>
            <a:br>
              <a:rPr lang="fr-FR" b="1" dirty="0">
                <a:solidFill>
                  <a:schemeClr val="bg1"/>
                </a:solidFill>
              </a:rPr>
            </a:br>
            <a:endParaRPr lang="fr-FR" b="1" dirty="0">
              <a:solidFill>
                <a:schemeClr val="bg1"/>
              </a:solidFill>
            </a:endParaRPr>
          </a:p>
        </p:txBody>
      </p:sp>
      <p:pic>
        <p:nvPicPr>
          <p:cNvPr id="9" name="Image 8">
            <a:extLst>
              <a:ext uri="{FF2B5EF4-FFF2-40B4-BE49-F238E27FC236}">
                <a16:creationId xmlns:a16="http://schemas.microsoft.com/office/drawing/2014/main" id="{AF648D56-6D1B-4EBA-B38B-3B91D6FD9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301" y="5651747"/>
            <a:ext cx="2741433" cy="632433"/>
          </a:xfrm>
          <a:prstGeom prst="rect">
            <a:avLst/>
          </a:prstGeom>
        </p:spPr>
      </p:pic>
      <p:pic>
        <p:nvPicPr>
          <p:cNvPr id="5" name="Image 4">
            <a:extLst>
              <a:ext uri="{FF2B5EF4-FFF2-40B4-BE49-F238E27FC236}">
                <a16:creationId xmlns:a16="http://schemas.microsoft.com/office/drawing/2014/main" id="{CF19EA27-F04F-4F27-BE7F-2C602F814D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7865" y="3642079"/>
            <a:ext cx="836269" cy="752640"/>
          </a:xfrm>
          <a:prstGeom prst="rect">
            <a:avLst/>
          </a:prstGeom>
        </p:spPr>
      </p:pic>
    </p:spTree>
    <p:extLst>
      <p:ext uri="{BB962C8B-B14F-4D97-AF65-F5344CB8AC3E}">
        <p14:creationId xmlns:p14="http://schemas.microsoft.com/office/powerpoint/2010/main" val="3172263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199" y="-360158"/>
            <a:ext cx="10515600" cy="1325563"/>
          </a:xfrm>
        </p:spPr>
        <p:txBody>
          <a:bodyPr>
            <a:normAutofit/>
          </a:bodyPr>
          <a:lstStyle/>
          <a:p>
            <a:pPr algn="ctr"/>
            <a:r>
              <a:rPr lang="fr-FR" sz="4000" dirty="0"/>
              <a:t>Partons du début !</a:t>
            </a:r>
          </a:p>
        </p:txBody>
      </p: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11397775-DB90-4AED-8049-54AA5180FB79}" type="datetime1">
              <a:rPr lang="fr-FR" smtClean="0"/>
              <a:t>14/07/2024</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Facebook</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10</a:t>
            </a:fld>
            <a:endParaRPr lang="fr-F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566177"/>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094F8C47-D3F1-4216-8A26-9F8A7F517859}"/>
              </a:ext>
            </a:extLst>
          </p:cNvPr>
          <p:cNvSpPr/>
          <p:nvPr/>
        </p:nvSpPr>
        <p:spPr>
          <a:xfrm rot="20823097">
            <a:off x="50039" y="254873"/>
            <a:ext cx="2355939" cy="713983"/>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Créer son compte</a:t>
            </a:r>
          </a:p>
        </p:txBody>
      </p:sp>
      <p:pic>
        <p:nvPicPr>
          <p:cNvPr id="6" name="Image 5">
            <a:extLst>
              <a:ext uri="{FF2B5EF4-FFF2-40B4-BE49-F238E27FC236}">
                <a16:creationId xmlns:a16="http://schemas.microsoft.com/office/drawing/2014/main" id="{151C3158-E45D-441D-B482-F1B1A7207960}"/>
              </a:ext>
            </a:extLst>
          </p:cNvPr>
          <p:cNvPicPr>
            <a:picLocks noChangeAspect="1"/>
          </p:cNvPicPr>
          <p:nvPr/>
        </p:nvPicPr>
        <p:blipFill>
          <a:blip r:embed="rId3"/>
          <a:stretch>
            <a:fillRect/>
          </a:stretch>
        </p:blipFill>
        <p:spPr>
          <a:xfrm>
            <a:off x="2857048" y="871180"/>
            <a:ext cx="6477904" cy="5115639"/>
          </a:xfrm>
          <a:prstGeom prst="rect">
            <a:avLst/>
          </a:prstGeom>
        </p:spPr>
      </p:pic>
      <p:sp>
        <p:nvSpPr>
          <p:cNvPr id="13" name="Rectangle : coins arrondis 12">
            <a:extLst>
              <a:ext uri="{FF2B5EF4-FFF2-40B4-BE49-F238E27FC236}">
                <a16:creationId xmlns:a16="http://schemas.microsoft.com/office/drawing/2014/main" id="{D08BE718-C030-479C-93FE-04CCCE518131}"/>
              </a:ext>
            </a:extLst>
          </p:cNvPr>
          <p:cNvSpPr/>
          <p:nvPr/>
        </p:nvSpPr>
        <p:spPr>
          <a:xfrm>
            <a:off x="2686636" y="1331666"/>
            <a:ext cx="579007" cy="560074"/>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3</a:t>
            </a:r>
          </a:p>
        </p:txBody>
      </p:sp>
      <p:sp>
        <p:nvSpPr>
          <p:cNvPr id="17" name="ZoneTexte 16">
            <a:extLst>
              <a:ext uri="{FF2B5EF4-FFF2-40B4-BE49-F238E27FC236}">
                <a16:creationId xmlns:a16="http://schemas.microsoft.com/office/drawing/2014/main" id="{A6218FA5-C74D-45D5-8A2F-153251AE750B}"/>
              </a:ext>
            </a:extLst>
          </p:cNvPr>
          <p:cNvSpPr txBox="1"/>
          <p:nvPr/>
        </p:nvSpPr>
        <p:spPr>
          <a:xfrm>
            <a:off x="3666673" y="679069"/>
            <a:ext cx="3919990" cy="830997"/>
          </a:xfrm>
          <a:prstGeom prst="rect">
            <a:avLst/>
          </a:prstGeom>
          <a:noFill/>
        </p:spPr>
        <p:txBody>
          <a:bodyPr wrap="square">
            <a:spAutoFit/>
          </a:bodyPr>
          <a:lstStyle/>
          <a:p>
            <a:r>
              <a:rPr lang="fr-FR" sz="2400" dirty="0"/>
              <a:t>	Accepter les cookies	</a:t>
            </a:r>
          </a:p>
          <a:p>
            <a:endParaRPr lang="fr-FR" sz="2400" dirty="0"/>
          </a:p>
        </p:txBody>
      </p:sp>
    </p:spTree>
    <p:extLst>
      <p:ext uri="{BB962C8B-B14F-4D97-AF65-F5344CB8AC3E}">
        <p14:creationId xmlns:p14="http://schemas.microsoft.com/office/powerpoint/2010/main" val="3856367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84CC698-F4D1-4B1C-B528-9888DA32780B}"/>
              </a:ext>
            </a:extLst>
          </p:cNvPr>
          <p:cNvPicPr>
            <a:picLocks noChangeAspect="1"/>
          </p:cNvPicPr>
          <p:nvPr/>
        </p:nvPicPr>
        <p:blipFill>
          <a:blip r:embed="rId3"/>
          <a:stretch>
            <a:fillRect/>
          </a:stretch>
        </p:blipFill>
        <p:spPr>
          <a:xfrm>
            <a:off x="1959453" y="2056558"/>
            <a:ext cx="9220991" cy="2809413"/>
          </a:xfrm>
          <a:prstGeom prst="rect">
            <a:avLst/>
          </a:prstGeom>
        </p:spPr>
      </p:pic>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199" y="-360158"/>
            <a:ext cx="10515600" cy="1325563"/>
          </a:xfrm>
        </p:spPr>
        <p:txBody>
          <a:bodyPr>
            <a:normAutofit/>
          </a:bodyPr>
          <a:lstStyle/>
          <a:p>
            <a:pPr algn="ctr"/>
            <a:r>
              <a:rPr lang="fr-FR" sz="4000" dirty="0"/>
              <a:t>Partons du début !</a:t>
            </a:r>
          </a:p>
        </p:txBody>
      </p: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11397775-DB90-4AED-8049-54AA5180FB79}" type="datetime1">
              <a:rPr lang="fr-FR" smtClean="0"/>
              <a:t>14/07/2024</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Facebook</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11</a:t>
            </a:fld>
            <a:endParaRPr lang="fr-F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566177"/>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094F8C47-D3F1-4216-8A26-9F8A7F517859}"/>
              </a:ext>
            </a:extLst>
          </p:cNvPr>
          <p:cNvSpPr/>
          <p:nvPr/>
        </p:nvSpPr>
        <p:spPr>
          <a:xfrm rot="20823097">
            <a:off x="50039" y="254873"/>
            <a:ext cx="2355939" cy="713983"/>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Créer son compte</a:t>
            </a:r>
          </a:p>
        </p:txBody>
      </p:sp>
      <p:sp>
        <p:nvSpPr>
          <p:cNvPr id="16" name="Rectangle : coins arrondis 15">
            <a:extLst>
              <a:ext uri="{FF2B5EF4-FFF2-40B4-BE49-F238E27FC236}">
                <a16:creationId xmlns:a16="http://schemas.microsoft.com/office/drawing/2014/main" id="{948FB61D-3F8D-4CDE-80C0-61736977ADFF}"/>
              </a:ext>
            </a:extLst>
          </p:cNvPr>
          <p:cNvSpPr/>
          <p:nvPr/>
        </p:nvSpPr>
        <p:spPr>
          <a:xfrm>
            <a:off x="2085474" y="2150065"/>
            <a:ext cx="1208142" cy="369887"/>
          </a:xfrm>
          <a:prstGeom prst="round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1</a:t>
            </a:r>
          </a:p>
          <a:p>
            <a:pPr algn="ctr"/>
            <a:endParaRPr lang="fr-FR" sz="2400" b="1" dirty="0"/>
          </a:p>
          <a:p>
            <a:pPr algn="ctr"/>
            <a:endParaRPr lang="fr-FR" sz="2400" b="1" dirty="0"/>
          </a:p>
        </p:txBody>
      </p:sp>
      <p:sp>
        <p:nvSpPr>
          <p:cNvPr id="15" name="Rectangle : coins arrondis 14">
            <a:extLst>
              <a:ext uri="{FF2B5EF4-FFF2-40B4-BE49-F238E27FC236}">
                <a16:creationId xmlns:a16="http://schemas.microsoft.com/office/drawing/2014/main" id="{C53DB3A3-F62B-4D32-82B2-6AAEF09C0BC4}"/>
              </a:ext>
            </a:extLst>
          </p:cNvPr>
          <p:cNvSpPr/>
          <p:nvPr/>
        </p:nvSpPr>
        <p:spPr>
          <a:xfrm>
            <a:off x="2456018" y="2056557"/>
            <a:ext cx="579007" cy="560074"/>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4</a:t>
            </a:r>
          </a:p>
        </p:txBody>
      </p:sp>
    </p:spTree>
    <p:extLst>
      <p:ext uri="{BB962C8B-B14F-4D97-AF65-F5344CB8AC3E}">
        <p14:creationId xmlns:p14="http://schemas.microsoft.com/office/powerpoint/2010/main" val="916743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1FD0B35-F103-45F1-A2FD-C94DE118F073}"/>
              </a:ext>
            </a:extLst>
          </p:cNvPr>
          <p:cNvPicPr>
            <a:picLocks noChangeAspect="1"/>
          </p:cNvPicPr>
          <p:nvPr/>
        </p:nvPicPr>
        <p:blipFill>
          <a:blip r:embed="rId3"/>
          <a:stretch>
            <a:fillRect/>
          </a:stretch>
        </p:blipFill>
        <p:spPr>
          <a:xfrm>
            <a:off x="753193" y="1093365"/>
            <a:ext cx="10745700" cy="4210638"/>
          </a:xfrm>
          <a:prstGeom prst="rect">
            <a:avLst/>
          </a:prstGeom>
        </p:spPr>
      </p:pic>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 Partons du début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11397775-DB90-4AED-8049-54AA5180FB79}" type="datetime1">
              <a:rPr lang="fr-FR" smtClean="0"/>
              <a:t>14/07/2024</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Facebook</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12</a:t>
            </a:fld>
            <a:endParaRPr lang="fr-FR"/>
          </a:p>
        </p:txBody>
      </p:sp>
      <p:sp>
        <p:nvSpPr>
          <p:cNvPr id="12" name="Rectangle 11">
            <a:extLst>
              <a:ext uri="{FF2B5EF4-FFF2-40B4-BE49-F238E27FC236}">
                <a16:creationId xmlns:a16="http://schemas.microsoft.com/office/drawing/2014/main" id="{AADDC8BF-6C11-425D-A5D0-280C976C8BAE}"/>
              </a:ext>
            </a:extLst>
          </p:cNvPr>
          <p:cNvSpPr/>
          <p:nvPr/>
        </p:nvSpPr>
        <p:spPr>
          <a:xfrm>
            <a:off x="5586412" y="2463452"/>
            <a:ext cx="2932759" cy="750627"/>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Pour modifier/ajouter une photo de couverture</a:t>
            </a:r>
          </a:p>
        </p:txBody>
      </p:sp>
      <p:sp>
        <p:nvSpPr>
          <p:cNvPr id="15" name="Rectangle 14">
            <a:extLst>
              <a:ext uri="{FF2B5EF4-FFF2-40B4-BE49-F238E27FC236}">
                <a16:creationId xmlns:a16="http://schemas.microsoft.com/office/drawing/2014/main" id="{4D5F0339-AECC-4EAC-A14D-547F52A67DDA}"/>
              </a:ext>
            </a:extLst>
          </p:cNvPr>
          <p:cNvSpPr/>
          <p:nvPr/>
        </p:nvSpPr>
        <p:spPr>
          <a:xfrm>
            <a:off x="98944" y="2867836"/>
            <a:ext cx="1287439" cy="1837277"/>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Pour modifier/ajouter une photo de Profil</a:t>
            </a:r>
          </a:p>
        </p:txBody>
      </p:sp>
      <p:cxnSp>
        <p:nvCxnSpPr>
          <p:cNvPr id="16" name="Connecteur droit avec flèche 15">
            <a:extLst>
              <a:ext uri="{FF2B5EF4-FFF2-40B4-BE49-F238E27FC236}">
                <a16:creationId xmlns:a16="http://schemas.microsoft.com/office/drawing/2014/main" id="{96685D26-3E8A-4460-9B67-5BBFF5281065}"/>
              </a:ext>
            </a:extLst>
          </p:cNvPr>
          <p:cNvCxnSpPr>
            <a:cxnSpLocks/>
            <a:stCxn id="15" idx="3"/>
          </p:cNvCxnSpPr>
          <p:nvPr/>
        </p:nvCxnSpPr>
        <p:spPr>
          <a:xfrm>
            <a:off x="1386383" y="3786475"/>
            <a:ext cx="356692" cy="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 coins arrondis 22">
            <a:extLst>
              <a:ext uri="{FF2B5EF4-FFF2-40B4-BE49-F238E27FC236}">
                <a16:creationId xmlns:a16="http://schemas.microsoft.com/office/drawing/2014/main" id="{D5C3B204-F1DC-4498-95EF-C2F77C3D43F2}"/>
              </a:ext>
            </a:extLst>
          </p:cNvPr>
          <p:cNvSpPr/>
          <p:nvPr/>
        </p:nvSpPr>
        <p:spPr>
          <a:xfrm rot="20823097">
            <a:off x="50039" y="254873"/>
            <a:ext cx="2355939" cy="713983"/>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Utiliser son compte</a:t>
            </a:r>
          </a:p>
        </p:txBody>
      </p:sp>
      <p:pic>
        <p:nvPicPr>
          <p:cNvPr id="4" name="Image 3">
            <a:extLst>
              <a:ext uri="{FF2B5EF4-FFF2-40B4-BE49-F238E27FC236}">
                <a16:creationId xmlns:a16="http://schemas.microsoft.com/office/drawing/2014/main" id="{B893DE71-9535-457A-9A50-640E828D6849}"/>
              </a:ext>
            </a:extLst>
          </p:cNvPr>
          <p:cNvPicPr>
            <a:picLocks noChangeAspect="1"/>
          </p:cNvPicPr>
          <p:nvPr/>
        </p:nvPicPr>
        <p:blipFill>
          <a:blip r:embed="rId4"/>
          <a:stretch>
            <a:fillRect/>
          </a:stretch>
        </p:blipFill>
        <p:spPr>
          <a:xfrm>
            <a:off x="3389980" y="5395752"/>
            <a:ext cx="6592220" cy="1143160"/>
          </a:xfrm>
          <a:prstGeom prst="rect">
            <a:avLst/>
          </a:prstGeom>
        </p:spPr>
      </p:pic>
      <p:cxnSp>
        <p:nvCxnSpPr>
          <p:cNvPr id="19" name="Connecteur droit avec flèche 18">
            <a:extLst>
              <a:ext uri="{FF2B5EF4-FFF2-40B4-BE49-F238E27FC236}">
                <a16:creationId xmlns:a16="http://schemas.microsoft.com/office/drawing/2014/main" id="{E24DA043-AF48-432B-892F-F777D6B5238C}"/>
              </a:ext>
            </a:extLst>
          </p:cNvPr>
          <p:cNvCxnSpPr>
            <a:cxnSpLocks/>
          </p:cNvCxnSpPr>
          <p:nvPr/>
        </p:nvCxnSpPr>
        <p:spPr>
          <a:xfrm>
            <a:off x="8519172" y="3214079"/>
            <a:ext cx="253353" cy="214921"/>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2" name="Image 21">
            <a:extLst>
              <a:ext uri="{FF2B5EF4-FFF2-40B4-BE49-F238E27FC236}">
                <a16:creationId xmlns:a16="http://schemas.microsoft.com/office/drawing/2014/main" id="{D6DAA7AA-D086-4B80-AD55-1B8F78E6A036}"/>
              </a:ext>
            </a:extLst>
          </p:cNvPr>
          <p:cNvPicPr>
            <a:picLocks noChangeAspect="1"/>
          </p:cNvPicPr>
          <p:nvPr/>
        </p:nvPicPr>
        <p:blipFill>
          <a:blip r:embed="rId5"/>
          <a:stretch>
            <a:fillRect/>
          </a:stretch>
        </p:blipFill>
        <p:spPr>
          <a:xfrm>
            <a:off x="8610600" y="2061658"/>
            <a:ext cx="3248478" cy="790685"/>
          </a:xfrm>
          <a:prstGeom prst="rect">
            <a:avLst/>
          </a:prstGeom>
          <a:ln>
            <a:solidFill>
              <a:schemeClr val="accent2">
                <a:lumMod val="50000"/>
              </a:schemeClr>
            </a:solidFill>
          </a:ln>
        </p:spPr>
      </p:pic>
      <p:cxnSp>
        <p:nvCxnSpPr>
          <p:cNvPr id="25" name="Connecteur droit avec flèche 24">
            <a:extLst>
              <a:ext uri="{FF2B5EF4-FFF2-40B4-BE49-F238E27FC236}">
                <a16:creationId xmlns:a16="http://schemas.microsoft.com/office/drawing/2014/main" id="{0DA7D8FB-C80C-45B9-9B00-49AD5DC15FCE}"/>
              </a:ext>
            </a:extLst>
          </p:cNvPr>
          <p:cNvCxnSpPr>
            <a:cxnSpLocks/>
          </p:cNvCxnSpPr>
          <p:nvPr/>
        </p:nvCxnSpPr>
        <p:spPr>
          <a:xfrm flipV="1">
            <a:off x="9525719" y="2867836"/>
            <a:ext cx="255072" cy="561164"/>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 coins arrondis 16">
            <a:extLst>
              <a:ext uri="{FF2B5EF4-FFF2-40B4-BE49-F238E27FC236}">
                <a16:creationId xmlns:a16="http://schemas.microsoft.com/office/drawing/2014/main" id="{B3745030-C6CD-404D-A148-02415B829FCE}"/>
              </a:ext>
            </a:extLst>
          </p:cNvPr>
          <p:cNvSpPr/>
          <p:nvPr/>
        </p:nvSpPr>
        <p:spPr>
          <a:xfrm>
            <a:off x="4140696" y="1001616"/>
            <a:ext cx="4116064" cy="713983"/>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Bienvenue sur votre page</a:t>
            </a:r>
          </a:p>
        </p:txBody>
      </p:sp>
    </p:spTree>
    <p:extLst>
      <p:ext uri="{BB962C8B-B14F-4D97-AF65-F5344CB8AC3E}">
        <p14:creationId xmlns:p14="http://schemas.microsoft.com/office/powerpoint/2010/main" val="3051693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 Partons du début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11397775-DB90-4AED-8049-54AA5180FB79}" type="datetime1">
              <a:rPr lang="fr-FR" smtClean="0"/>
              <a:t>14/07/2024</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Facebook</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13</a:t>
            </a:fld>
            <a:endParaRPr lang="fr-FR"/>
          </a:p>
        </p:txBody>
      </p:sp>
      <p:pic>
        <p:nvPicPr>
          <p:cNvPr id="8" name="Image 7">
            <a:extLst>
              <a:ext uri="{FF2B5EF4-FFF2-40B4-BE49-F238E27FC236}">
                <a16:creationId xmlns:a16="http://schemas.microsoft.com/office/drawing/2014/main" id="{485E8F41-2B0C-44B1-A1FB-B2E1816712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0312" y="1880026"/>
            <a:ext cx="8671375" cy="4148919"/>
          </a:xfrm>
          <a:prstGeom prst="rect">
            <a:avLst/>
          </a:prstGeom>
        </p:spPr>
      </p:pic>
      <p:sp>
        <p:nvSpPr>
          <p:cNvPr id="12" name="Rectangle 11">
            <a:extLst>
              <a:ext uri="{FF2B5EF4-FFF2-40B4-BE49-F238E27FC236}">
                <a16:creationId xmlns:a16="http://schemas.microsoft.com/office/drawing/2014/main" id="{AADDC8BF-6C11-425D-A5D0-280C976C8BAE}"/>
              </a:ext>
            </a:extLst>
          </p:cNvPr>
          <p:cNvSpPr/>
          <p:nvPr/>
        </p:nvSpPr>
        <p:spPr>
          <a:xfrm>
            <a:off x="7403910" y="2823371"/>
            <a:ext cx="1787857" cy="750627"/>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Photo de couverture</a:t>
            </a:r>
          </a:p>
        </p:txBody>
      </p:sp>
      <p:sp>
        <p:nvSpPr>
          <p:cNvPr id="15" name="Rectangle 14">
            <a:extLst>
              <a:ext uri="{FF2B5EF4-FFF2-40B4-BE49-F238E27FC236}">
                <a16:creationId xmlns:a16="http://schemas.microsoft.com/office/drawing/2014/main" id="{4D5F0339-AECC-4EAC-A14D-547F52A67DDA}"/>
              </a:ext>
            </a:extLst>
          </p:cNvPr>
          <p:cNvSpPr/>
          <p:nvPr/>
        </p:nvSpPr>
        <p:spPr>
          <a:xfrm>
            <a:off x="98944" y="3954486"/>
            <a:ext cx="1287439" cy="750627"/>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Photo de Profil</a:t>
            </a:r>
          </a:p>
        </p:txBody>
      </p:sp>
      <p:cxnSp>
        <p:nvCxnSpPr>
          <p:cNvPr id="16" name="Connecteur droit avec flèche 15">
            <a:extLst>
              <a:ext uri="{FF2B5EF4-FFF2-40B4-BE49-F238E27FC236}">
                <a16:creationId xmlns:a16="http://schemas.microsoft.com/office/drawing/2014/main" id="{96685D26-3E8A-4460-9B67-5BBFF5281065}"/>
              </a:ext>
            </a:extLst>
          </p:cNvPr>
          <p:cNvCxnSpPr>
            <a:cxnSpLocks/>
            <a:stCxn id="15" idx="3"/>
          </p:cNvCxnSpPr>
          <p:nvPr/>
        </p:nvCxnSpPr>
        <p:spPr>
          <a:xfrm flipV="1">
            <a:off x="1386383" y="4329799"/>
            <a:ext cx="442417" cy="1"/>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Ellipse 21">
            <a:extLst>
              <a:ext uri="{FF2B5EF4-FFF2-40B4-BE49-F238E27FC236}">
                <a16:creationId xmlns:a16="http://schemas.microsoft.com/office/drawing/2014/main" id="{1321E975-B893-4F61-BB90-61B212B6B97A}"/>
              </a:ext>
            </a:extLst>
          </p:cNvPr>
          <p:cNvSpPr/>
          <p:nvPr/>
        </p:nvSpPr>
        <p:spPr>
          <a:xfrm>
            <a:off x="5322627" y="4339988"/>
            <a:ext cx="286603" cy="259308"/>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10B6F591-0FEB-41F3-A5E7-9035BA9A296D}"/>
              </a:ext>
            </a:extLst>
          </p:cNvPr>
          <p:cNvSpPr/>
          <p:nvPr/>
        </p:nvSpPr>
        <p:spPr>
          <a:xfrm>
            <a:off x="5017828" y="1122717"/>
            <a:ext cx="2156341" cy="750627"/>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Signe que c’est un compte « officiel »</a:t>
            </a:r>
          </a:p>
        </p:txBody>
      </p:sp>
      <p:cxnSp>
        <p:nvCxnSpPr>
          <p:cNvPr id="14" name="Connecteur droit avec flèche 13">
            <a:extLst>
              <a:ext uri="{FF2B5EF4-FFF2-40B4-BE49-F238E27FC236}">
                <a16:creationId xmlns:a16="http://schemas.microsoft.com/office/drawing/2014/main" id="{6EA683D5-3E51-4705-995E-D1D1B5F108AF}"/>
              </a:ext>
            </a:extLst>
          </p:cNvPr>
          <p:cNvCxnSpPr>
            <a:cxnSpLocks/>
          </p:cNvCxnSpPr>
          <p:nvPr/>
        </p:nvCxnSpPr>
        <p:spPr>
          <a:xfrm flipH="1">
            <a:off x="5432868" y="1880026"/>
            <a:ext cx="176362" cy="2449773"/>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E9765EE-C23E-4558-A0C7-974C20EFA873}"/>
              </a:ext>
            </a:extLst>
          </p:cNvPr>
          <p:cNvSpPr/>
          <p:nvPr/>
        </p:nvSpPr>
        <p:spPr>
          <a:xfrm>
            <a:off x="9537758" y="3954486"/>
            <a:ext cx="1961135" cy="53385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Suivre une page</a:t>
            </a:r>
          </a:p>
        </p:txBody>
      </p:sp>
      <p:cxnSp>
        <p:nvCxnSpPr>
          <p:cNvPr id="18" name="Connecteur droit avec flèche 17">
            <a:extLst>
              <a:ext uri="{FF2B5EF4-FFF2-40B4-BE49-F238E27FC236}">
                <a16:creationId xmlns:a16="http://schemas.microsoft.com/office/drawing/2014/main" id="{45E980B2-548D-4794-9E94-61BE6B86E362}"/>
              </a:ext>
            </a:extLst>
          </p:cNvPr>
          <p:cNvCxnSpPr>
            <a:cxnSpLocks/>
            <a:stCxn id="17" idx="1"/>
          </p:cNvCxnSpPr>
          <p:nvPr/>
        </p:nvCxnSpPr>
        <p:spPr>
          <a:xfrm flipH="1">
            <a:off x="9281786" y="4221411"/>
            <a:ext cx="255972" cy="483702"/>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 coins arrondis 22">
            <a:extLst>
              <a:ext uri="{FF2B5EF4-FFF2-40B4-BE49-F238E27FC236}">
                <a16:creationId xmlns:a16="http://schemas.microsoft.com/office/drawing/2014/main" id="{D5C3B204-F1DC-4498-95EF-C2F77C3D43F2}"/>
              </a:ext>
            </a:extLst>
          </p:cNvPr>
          <p:cNvSpPr/>
          <p:nvPr/>
        </p:nvSpPr>
        <p:spPr>
          <a:xfrm rot="20823097">
            <a:off x="50039" y="254873"/>
            <a:ext cx="2355939" cy="713983"/>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Utiliser son compte</a:t>
            </a:r>
          </a:p>
        </p:txBody>
      </p:sp>
    </p:spTree>
    <p:extLst>
      <p:ext uri="{BB962C8B-B14F-4D97-AF65-F5344CB8AC3E}">
        <p14:creationId xmlns:p14="http://schemas.microsoft.com/office/powerpoint/2010/main" val="606822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 Partons du début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11397775-DB90-4AED-8049-54AA5180FB79}" type="datetime1">
              <a:rPr lang="fr-FR" smtClean="0"/>
              <a:t>14/07/2024</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Facebook</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14</a:t>
            </a:fld>
            <a:endParaRPr lang="fr-FR"/>
          </a:p>
        </p:txBody>
      </p:sp>
      <p:sp>
        <p:nvSpPr>
          <p:cNvPr id="13" name="Rectangle 12">
            <a:extLst>
              <a:ext uri="{FF2B5EF4-FFF2-40B4-BE49-F238E27FC236}">
                <a16:creationId xmlns:a16="http://schemas.microsoft.com/office/drawing/2014/main" id="{10B6F591-0FEB-41F3-A5E7-9035BA9A296D}"/>
              </a:ext>
            </a:extLst>
          </p:cNvPr>
          <p:cNvSpPr/>
          <p:nvPr/>
        </p:nvSpPr>
        <p:spPr>
          <a:xfrm>
            <a:off x="2927372" y="2099692"/>
            <a:ext cx="6337253" cy="3281122"/>
          </a:xfrm>
          <a:prstGeom prst="rect">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Pour </a:t>
            </a:r>
            <a:r>
              <a:rPr lang="fr-FR" sz="2000" b="1" dirty="0">
                <a:solidFill>
                  <a:schemeClr val="accent2">
                    <a:lumMod val="50000"/>
                  </a:schemeClr>
                </a:solidFill>
              </a:rPr>
              <a:t>ajouter</a:t>
            </a:r>
            <a:r>
              <a:rPr lang="fr-FR" sz="2000" dirty="0">
                <a:solidFill>
                  <a:schemeClr val="tx1"/>
                </a:solidFill>
              </a:rPr>
              <a:t> une personne</a:t>
            </a:r>
          </a:p>
          <a:p>
            <a:pPr algn="ctr"/>
            <a:endParaRPr lang="fr-FR" sz="2000" dirty="0">
              <a:solidFill>
                <a:schemeClr val="tx1"/>
              </a:solidFill>
            </a:endParaRPr>
          </a:p>
          <a:p>
            <a:pPr algn="ctr"/>
            <a:r>
              <a:rPr lang="fr-FR" sz="2000" dirty="0">
                <a:solidFill>
                  <a:schemeClr val="tx1"/>
                </a:solidFill>
              </a:rPr>
              <a:t>👉 Chercher le nom ou pseudo de la personne</a:t>
            </a:r>
          </a:p>
          <a:p>
            <a:pPr algn="ctr"/>
            <a:endParaRPr lang="fr-FR" sz="2000" dirty="0">
              <a:solidFill>
                <a:schemeClr val="tx1"/>
              </a:solidFill>
            </a:endParaRPr>
          </a:p>
          <a:p>
            <a:pPr algn="ctr"/>
            <a:r>
              <a:rPr lang="fr-FR" sz="2000" dirty="0">
                <a:solidFill>
                  <a:schemeClr val="tx1"/>
                </a:solidFill>
              </a:rPr>
              <a:t>👉 Vérifier l’identité de la personne</a:t>
            </a:r>
          </a:p>
          <a:p>
            <a:pPr algn="ctr"/>
            <a:endParaRPr lang="fr-FR" sz="2000" dirty="0">
              <a:solidFill>
                <a:schemeClr val="tx1"/>
              </a:solidFill>
            </a:endParaRPr>
          </a:p>
          <a:p>
            <a:pPr algn="ctr"/>
            <a:r>
              <a:rPr lang="fr-FR" sz="2000" dirty="0">
                <a:solidFill>
                  <a:schemeClr val="tx1"/>
                </a:solidFill>
              </a:rPr>
              <a:t>👉 Cliquer sur </a:t>
            </a:r>
            <a:r>
              <a:rPr lang="fr-FR" sz="2000" b="1" dirty="0">
                <a:solidFill>
                  <a:schemeClr val="accent2">
                    <a:lumMod val="50000"/>
                  </a:schemeClr>
                </a:solidFill>
              </a:rPr>
              <a:t>ajouter un(e) ami(e)</a:t>
            </a:r>
            <a:endParaRPr lang="fr-FR" sz="2000" dirty="0">
              <a:solidFill>
                <a:schemeClr val="tx1"/>
              </a:solidFill>
            </a:endParaRPr>
          </a:p>
        </p:txBody>
      </p:sp>
      <p:sp>
        <p:nvSpPr>
          <p:cNvPr id="23" name="Rectangle : coins arrondis 22">
            <a:extLst>
              <a:ext uri="{FF2B5EF4-FFF2-40B4-BE49-F238E27FC236}">
                <a16:creationId xmlns:a16="http://schemas.microsoft.com/office/drawing/2014/main" id="{D5C3B204-F1DC-4498-95EF-C2F77C3D43F2}"/>
              </a:ext>
            </a:extLst>
          </p:cNvPr>
          <p:cNvSpPr/>
          <p:nvPr/>
        </p:nvSpPr>
        <p:spPr>
          <a:xfrm rot="20823097">
            <a:off x="50039" y="254873"/>
            <a:ext cx="2355939" cy="713983"/>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Utiliser son compte</a:t>
            </a:r>
          </a:p>
        </p:txBody>
      </p:sp>
    </p:spTree>
    <p:extLst>
      <p:ext uri="{BB962C8B-B14F-4D97-AF65-F5344CB8AC3E}">
        <p14:creationId xmlns:p14="http://schemas.microsoft.com/office/powerpoint/2010/main" val="2760083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 Partons du début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11397775-DB90-4AED-8049-54AA5180FB79}" type="datetime1">
              <a:rPr lang="fr-FR" smtClean="0"/>
              <a:t>14/07/2024</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Facebook</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15</a:t>
            </a:fld>
            <a:endParaRPr lang="fr-FR"/>
          </a:p>
        </p:txBody>
      </p:sp>
      <p:sp>
        <p:nvSpPr>
          <p:cNvPr id="23" name="Rectangle : coins arrondis 22">
            <a:extLst>
              <a:ext uri="{FF2B5EF4-FFF2-40B4-BE49-F238E27FC236}">
                <a16:creationId xmlns:a16="http://schemas.microsoft.com/office/drawing/2014/main" id="{D5C3B204-F1DC-4498-95EF-C2F77C3D43F2}"/>
              </a:ext>
            </a:extLst>
          </p:cNvPr>
          <p:cNvSpPr/>
          <p:nvPr/>
        </p:nvSpPr>
        <p:spPr>
          <a:xfrm rot="20823097">
            <a:off x="50039" y="254873"/>
            <a:ext cx="2355939" cy="713983"/>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Utiliser son compte</a:t>
            </a:r>
          </a:p>
        </p:txBody>
      </p:sp>
      <p:pic>
        <p:nvPicPr>
          <p:cNvPr id="7" name="Image 6">
            <a:extLst>
              <a:ext uri="{FF2B5EF4-FFF2-40B4-BE49-F238E27FC236}">
                <a16:creationId xmlns:a16="http://schemas.microsoft.com/office/drawing/2014/main" id="{3FF3E61A-8F24-4A79-A1E5-538150661775}"/>
              </a:ext>
            </a:extLst>
          </p:cNvPr>
          <p:cNvPicPr>
            <a:picLocks noChangeAspect="1"/>
          </p:cNvPicPr>
          <p:nvPr/>
        </p:nvPicPr>
        <p:blipFill rotWithShape="1">
          <a:blip r:embed="rId3">
            <a:extLst>
              <a:ext uri="{28A0092B-C50C-407E-A947-70E740481C1C}">
                <a14:useLocalDpi xmlns:a14="http://schemas.microsoft.com/office/drawing/2010/main" val="0"/>
              </a:ext>
            </a:extLst>
          </a:blip>
          <a:srcRect r="48628"/>
          <a:stretch/>
        </p:blipFill>
        <p:spPr>
          <a:xfrm>
            <a:off x="1945569" y="859946"/>
            <a:ext cx="4264312" cy="5867671"/>
          </a:xfrm>
          <a:prstGeom prst="rect">
            <a:avLst/>
          </a:prstGeom>
        </p:spPr>
      </p:pic>
      <p:pic>
        <p:nvPicPr>
          <p:cNvPr id="18" name="Image 17">
            <a:extLst>
              <a:ext uri="{FF2B5EF4-FFF2-40B4-BE49-F238E27FC236}">
                <a16:creationId xmlns:a16="http://schemas.microsoft.com/office/drawing/2014/main" id="{B3E0C972-1E16-4DDC-9AF5-E2133CBA3907}"/>
              </a:ext>
            </a:extLst>
          </p:cNvPr>
          <p:cNvPicPr>
            <a:picLocks noChangeAspect="1"/>
          </p:cNvPicPr>
          <p:nvPr/>
        </p:nvPicPr>
        <p:blipFill rotWithShape="1">
          <a:blip r:embed="rId4"/>
          <a:srcRect l="1938" t="6348" b="7415"/>
          <a:stretch/>
        </p:blipFill>
        <p:spPr>
          <a:xfrm>
            <a:off x="6974220" y="1292592"/>
            <a:ext cx="3615241" cy="607925"/>
          </a:xfrm>
          <a:prstGeom prst="rect">
            <a:avLst/>
          </a:prstGeom>
        </p:spPr>
      </p:pic>
      <p:pic>
        <p:nvPicPr>
          <p:cNvPr id="21" name="Image 20">
            <a:extLst>
              <a:ext uri="{FF2B5EF4-FFF2-40B4-BE49-F238E27FC236}">
                <a16:creationId xmlns:a16="http://schemas.microsoft.com/office/drawing/2014/main" id="{8D8BD79F-9CA5-40B3-9488-755A9D700624}"/>
              </a:ext>
            </a:extLst>
          </p:cNvPr>
          <p:cNvPicPr>
            <a:picLocks noChangeAspect="1"/>
          </p:cNvPicPr>
          <p:nvPr/>
        </p:nvPicPr>
        <p:blipFill>
          <a:blip r:embed="rId5"/>
          <a:stretch>
            <a:fillRect/>
          </a:stretch>
        </p:blipFill>
        <p:spPr>
          <a:xfrm>
            <a:off x="7009943" y="2698173"/>
            <a:ext cx="3543795" cy="2991267"/>
          </a:xfrm>
          <a:prstGeom prst="rect">
            <a:avLst/>
          </a:prstGeom>
        </p:spPr>
      </p:pic>
      <p:sp>
        <p:nvSpPr>
          <p:cNvPr id="28" name="Rectangle : coins arrondis 27">
            <a:extLst>
              <a:ext uri="{FF2B5EF4-FFF2-40B4-BE49-F238E27FC236}">
                <a16:creationId xmlns:a16="http://schemas.microsoft.com/office/drawing/2014/main" id="{9B5E0C73-D45B-43DD-A46B-59D29769AA44}"/>
              </a:ext>
            </a:extLst>
          </p:cNvPr>
          <p:cNvSpPr/>
          <p:nvPr/>
        </p:nvSpPr>
        <p:spPr>
          <a:xfrm>
            <a:off x="2170557" y="914913"/>
            <a:ext cx="3736085" cy="625170"/>
          </a:xfrm>
          <a:prstGeom prst="roundRect">
            <a:avLst/>
          </a:prstGeom>
          <a:solidFill>
            <a:srgbClr val="F6F6F9"/>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solidFill>
                  <a:schemeClr val="accent2">
                    <a:lumMod val="50000"/>
                  </a:schemeClr>
                </a:solidFill>
              </a:rPr>
              <a:t>Publier sur son mur Facebook</a:t>
            </a:r>
          </a:p>
        </p:txBody>
      </p:sp>
      <p:sp>
        <p:nvSpPr>
          <p:cNvPr id="30" name="Ellipse 29">
            <a:extLst>
              <a:ext uri="{FF2B5EF4-FFF2-40B4-BE49-F238E27FC236}">
                <a16:creationId xmlns:a16="http://schemas.microsoft.com/office/drawing/2014/main" id="{2E3B9296-8A47-4809-8343-BB7130DF0ECB}"/>
              </a:ext>
            </a:extLst>
          </p:cNvPr>
          <p:cNvSpPr/>
          <p:nvPr/>
        </p:nvSpPr>
        <p:spPr>
          <a:xfrm>
            <a:off x="8328660" y="1236990"/>
            <a:ext cx="335280" cy="35956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31" name="Ellipse 30">
            <a:extLst>
              <a:ext uri="{FF2B5EF4-FFF2-40B4-BE49-F238E27FC236}">
                <a16:creationId xmlns:a16="http://schemas.microsoft.com/office/drawing/2014/main" id="{AE866D6E-4BE6-4ADE-8953-0CC1464373A4}"/>
              </a:ext>
            </a:extLst>
          </p:cNvPr>
          <p:cNvSpPr/>
          <p:nvPr/>
        </p:nvSpPr>
        <p:spPr>
          <a:xfrm>
            <a:off x="8442960" y="3172290"/>
            <a:ext cx="335280" cy="35956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32" name="Ellipse 31">
            <a:extLst>
              <a:ext uri="{FF2B5EF4-FFF2-40B4-BE49-F238E27FC236}">
                <a16:creationId xmlns:a16="http://schemas.microsoft.com/office/drawing/2014/main" id="{F20D45F9-6A15-42BE-AB9C-3CE2645E8959}"/>
              </a:ext>
            </a:extLst>
          </p:cNvPr>
          <p:cNvSpPr/>
          <p:nvPr/>
        </p:nvSpPr>
        <p:spPr>
          <a:xfrm>
            <a:off x="5196840" y="5428132"/>
            <a:ext cx="335280" cy="35956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33" name="Ellipse 32">
            <a:extLst>
              <a:ext uri="{FF2B5EF4-FFF2-40B4-BE49-F238E27FC236}">
                <a16:creationId xmlns:a16="http://schemas.microsoft.com/office/drawing/2014/main" id="{984FC829-C104-47B7-A6E2-90E67B81666E}"/>
              </a:ext>
            </a:extLst>
          </p:cNvPr>
          <p:cNvSpPr/>
          <p:nvPr/>
        </p:nvSpPr>
        <p:spPr>
          <a:xfrm>
            <a:off x="7317250" y="4292752"/>
            <a:ext cx="335280" cy="35956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34" name="Ellipse 33">
            <a:extLst>
              <a:ext uri="{FF2B5EF4-FFF2-40B4-BE49-F238E27FC236}">
                <a16:creationId xmlns:a16="http://schemas.microsoft.com/office/drawing/2014/main" id="{79F958C4-39F6-4C6C-B364-E27B7497F84E}"/>
              </a:ext>
            </a:extLst>
          </p:cNvPr>
          <p:cNvSpPr/>
          <p:nvPr/>
        </p:nvSpPr>
        <p:spPr>
          <a:xfrm>
            <a:off x="8663940" y="4589932"/>
            <a:ext cx="335280" cy="35956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p>
        </p:txBody>
      </p:sp>
    </p:spTree>
    <p:extLst>
      <p:ext uri="{BB962C8B-B14F-4D97-AF65-F5344CB8AC3E}">
        <p14:creationId xmlns:p14="http://schemas.microsoft.com/office/powerpoint/2010/main" val="3824176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 Partons du début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11397775-DB90-4AED-8049-54AA5180FB79}" type="datetime1">
              <a:rPr lang="fr-FR" smtClean="0"/>
              <a:t>14/07/2024</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Facebook</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16</a:t>
            </a:fld>
            <a:endParaRPr lang="fr-FR"/>
          </a:p>
        </p:txBody>
      </p:sp>
      <p:sp>
        <p:nvSpPr>
          <p:cNvPr id="13" name="Rectangle 12">
            <a:extLst>
              <a:ext uri="{FF2B5EF4-FFF2-40B4-BE49-F238E27FC236}">
                <a16:creationId xmlns:a16="http://schemas.microsoft.com/office/drawing/2014/main" id="{10B6F591-0FEB-41F3-A5E7-9035BA9A296D}"/>
              </a:ext>
            </a:extLst>
          </p:cNvPr>
          <p:cNvSpPr/>
          <p:nvPr/>
        </p:nvSpPr>
        <p:spPr>
          <a:xfrm>
            <a:off x="2927372" y="1915803"/>
            <a:ext cx="6337253" cy="3281122"/>
          </a:xfrm>
          <a:prstGeom prst="rect">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Pour </a:t>
            </a:r>
            <a:r>
              <a:rPr lang="fr-FR" sz="2000" b="1" dirty="0">
                <a:solidFill>
                  <a:schemeClr val="accent2">
                    <a:lumMod val="50000"/>
                  </a:schemeClr>
                </a:solidFill>
              </a:rPr>
              <a:t>supprimer</a:t>
            </a:r>
            <a:r>
              <a:rPr lang="fr-FR" sz="2000" dirty="0">
                <a:solidFill>
                  <a:schemeClr val="tx1"/>
                </a:solidFill>
              </a:rPr>
              <a:t> une publication</a:t>
            </a:r>
          </a:p>
          <a:p>
            <a:pPr algn="ctr"/>
            <a:endParaRPr lang="fr-FR" sz="2000" dirty="0">
              <a:solidFill>
                <a:schemeClr val="tx1"/>
              </a:solidFill>
            </a:endParaRPr>
          </a:p>
          <a:p>
            <a:pPr algn="ctr"/>
            <a:r>
              <a:rPr lang="fr-FR" sz="2000" dirty="0">
                <a:solidFill>
                  <a:schemeClr val="tx1"/>
                </a:solidFill>
              </a:rPr>
              <a:t>👉 Sur votre </a:t>
            </a:r>
            <a:r>
              <a:rPr lang="fr-FR" sz="2000" b="1" dirty="0">
                <a:solidFill>
                  <a:schemeClr val="accent2">
                    <a:lumMod val="50000"/>
                  </a:schemeClr>
                </a:solidFill>
              </a:rPr>
              <a:t>mur</a:t>
            </a:r>
            <a:r>
              <a:rPr lang="fr-FR" sz="2000" dirty="0">
                <a:solidFill>
                  <a:schemeClr val="tx1"/>
                </a:solidFill>
              </a:rPr>
              <a:t> </a:t>
            </a:r>
            <a:r>
              <a:rPr lang="fr-FR" sz="2000" dirty="0" err="1">
                <a:solidFill>
                  <a:schemeClr val="tx1"/>
                </a:solidFill>
              </a:rPr>
              <a:t>facebook</a:t>
            </a:r>
            <a:endParaRPr lang="fr-FR" sz="2000" dirty="0">
              <a:solidFill>
                <a:schemeClr val="tx1"/>
              </a:solidFill>
            </a:endParaRPr>
          </a:p>
          <a:p>
            <a:pPr algn="ctr"/>
            <a:endParaRPr lang="fr-FR" sz="2000" dirty="0">
              <a:solidFill>
                <a:schemeClr val="tx1"/>
              </a:solidFill>
            </a:endParaRPr>
          </a:p>
          <a:p>
            <a:pPr algn="ctr"/>
            <a:r>
              <a:rPr lang="fr-FR" sz="2000" dirty="0">
                <a:solidFill>
                  <a:schemeClr val="tx1"/>
                </a:solidFill>
              </a:rPr>
              <a:t>👉 Sélectionner votre post sur les</a:t>
            </a:r>
          </a:p>
          <a:p>
            <a:pPr algn="ctr"/>
            <a:endParaRPr lang="fr-FR" sz="2000" dirty="0">
              <a:solidFill>
                <a:schemeClr val="tx1"/>
              </a:solidFill>
            </a:endParaRPr>
          </a:p>
          <a:p>
            <a:pPr algn="ctr"/>
            <a:r>
              <a:rPr lang="fr-FR" sz="2000" dirty="0">
                <a:solidFill>
                  <a:schemeClr val="tx1"/>
                </a:solidFill>
              </a:rPr>
              <a:t>👉 Dans le menu qui s’ouvre, cliquer sur </a:t>
            </a:r>
            <a:r>
              <a:rPr lang="fr-FR" sz="2000" b="1" dirty="0">
                <a:solidFill>
                  <a:schemeClr val="accent2">
                    <a:lumMod val="50000"/>
                  </a:schemeClr>
                </a:solidFill>
              </a:rPr>
              <a:t>supprimer</a:t>
            </a:r>
          </a:p>
        </p:txBody>
      </p:sp>
      <p:sp>
        <p:nvSpPr>
          <p:cNvPr id="23" name="Rectangle : coins arrondis 22">
            <a:extLst>
              <a:ext uri="{FF2B5EF4-FFF2-40B4-BE49-F238E27FC236}">
                <a16:creationId xmlns:a16="http://schemas.microsoft.com/office/drawing/2014/main" id="{D5C3B204-F1DC-4498-95EF-C2F77C3D43F2}"/>
              </a:ext>
            </a:extLst>
          </p:cNvPr>
          <p:cNvSpPr/>
          <p:nvPr/>
        </p:nvSpPr>
        <p:spPr>
          <a:xfrm rot="20823097">
            <a:off x="50039" y="254873"/>
            <a:ext cx="2355939" cy="713983"/>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Utiliser son compte</a:t>
            </a:r>
          </a:p>
        </p:txBody>
      </p:sp>
      <p:sp>
        <p:nvSpPr>
          <p:cNvPr id="12" name="ZoneTexte 11">
            <a:extLst>
              <a:ext uri="{FF2B5EF4-FFF2-40B4-BE49-F238E27FC236}">
                <a16:creationId xmlns:a16="http://schemas.microsoft.com/office/drawing/2014/main" id="{6FC10B6A-D2A1-4AE5-A728-F159AED973C4}"/>
              </a:ext>
            </a:extLst>
          </p:cNvPr>
          <p:cNvSpPr txBox="1"/>
          <p:nvPr/>
        </p:nvSpPr>
        <p:spPr>
          <a:xfrm>
            <a:off x="7924800" y="3324754"/>
            <a:ext cx="685800" cy="830997"/>
          </a:xfrm>
          <a:prstGeom prst="rect">
            <a:avLst/>
          </a:prstGeom>
          <a:noFill/>
        </p:spPr>
        <p:txBody>
          <a:bodyPr wrap="square">
            <a:spAutoFit/>
          </a:bodyPr>
          <a:lstStyle/>
          <a:p>
            <a:r>
              <a:rPr lang="fr-FR" sz="4800" b="1" dirty="0">
                <a:solidFill>
                  <a:schemeClr val="accent2">
                    <a:lumMod val="50000"/>
                  </a:schemeClr>
                </a:solidFill>
              </a:rPr>
              <a:t>…</a:t>
            </a:r>
          </a:p>
        </p:txBody>
      </p:sp>
    </p:spTree>
    <p:extLst>
      <p:ext uri="{BB962C8B-B14F-4D97-AF65-F5344CB8AC3E}">
        <p14:creationId xmlns:p14="http://schemas.microsoft.com/office/powerpoint/2010/main" val="510199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 Partons du début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11397775-DB90-4AED-8049-54AA5180FB79}" type="datetime1">
              <a:rPr lang="fr-FR" smtClean="0"/>
              <a:t>14/07/2024</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Facebook</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17</a:t>
            </a:fld>
            <a:endParaRPr lang="fr-FR"/>
          </a:p>
        </p:txBody>
      </p:sp>
      <p:sp>
        <p:nvSpPr>
          <p:cNvPr id="23" name="Rectangle : coins arrondis 22">
            <a:extLst>
              <a:ext uri="{FF2B5EF4-FFF2-40B4-BE49-F238E27FC236}">
                <a16:creationId xmlns:a16="http://schemas.microsoft.com/office/drawing/2014/main" id="{D5C3B204-F1DC-4498-95EF-C2F77C3D43F2}"/>
              </a:ext>
            </a:extLst>
          </p:cNvPr>
          <p:cNvSpPr/>
          <p:nvPr/>
        </p:nvSpPr>
        <p:spPr>
          <a:xfrm rot="20823097">
            <a:off x="50039" y="254873"/>
            <a:ext cx="2355939" cy="713983"/>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Utiliser son compte</a:t>
            </a:r>
          </a:p>
        </p:txBody>
      </p:sp>
      <p:grpSp>
        <p:nvGrpSpPr>
          <p:cNvPr id="3" name="Groupe 2">
            <a:extLst>
              <a:ext uri="{FF2B5EF4-FFF2-40B4-BE49-F238E27FC236}">
                <a16:creationId xmlns:a16="http://schemas.microsoft.com/office/drawing/2014/main" id="{32122A44-1E18-4415-87DC-902B0646B917}"/>
              </a:ext>
            </a:extLst>
          </p:cNvPr>
          <p:cNvGrpSpPr/>
          <p:nvPr/>
        </p:nvGrpSpPr>
        <p:grpSpPr>
          <a:xfrm>
            <a:off x="569497" y="1845913"/>
            <a:ext cx="11062165" cy="3724051"/>
            <a:chOff x="569497" y="1845913"/>
            <a:chExt cx="11062165" cy="3724051"/>
          </a:xfrm>
        </p:grpSpPr>
        <p:sp>
          <p:nvSpPr>
            <p:cNvPr id="13" name="Rectangle 12">
              <a:extLst>
                <a:ext uri="{FF2B5EF4-FFF2-40B4-BE49-F238E27FC236}">
                  <a16:creationId xmlns:a16="http://schemas.microsoft.com/office/drawing/2014/main" id="{10B6F591-0FEB-41F3-A5E7-9035BA9A296D}"/>
                </a:ext>
              </a:extLst>
            </p:cNvPr>
            <p:cNvSpPr/>
            <p:nvPr/>
          </p:nvSpPr>
          <p:spPr>
            <a:xfrm>
              <a:off x="569497" y="1845913"/>
              <a:ext cx="6337253" cy="3724051"/>
            </a:xfrm>
            <a:prstGeom prst="rect">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Pour </a:t>
              </a:r>
              <a:r>
                <a:rPr lang="fr-FR" sz="2000" b="1" dirty="0">
                  <a:solidFill>
                    <a:schemeClr val="accent2">
                      <a:lumMod val="50000"/>
                    </a:schemeClr>
                  </a:solidFill>
                </a:rPr>
                <a:t>aimer/partager</a:t>
              </a:r>
              <a:r>
                <a:rPr lang="fr-FR" sz="2000" dirty="0">
                  <a:solidFill>
                    <a:schemeClr val="tx1"/>
                  </a:solidFill>
                </a:rPr>
                <a:t> des contenus</a:t>
              </a:r>
            </a:p>
            <a:p>
              <a:pPr algn="ctr"/>
              <a:endParaRPr lang="fr-FR" sz="2000" dirty="0">
                <a:solidFill>
                  <a:schemeClr val="tx1"/>
                </a:solidFill>
              </a:endParaRPr>
            </a:p>
            <a:p>
              <a:pPr algn="ctr"/>
              <a:r>
                <a:rPr lang="fr-FR" sz="2000" dirty="0">
                  <a:solidFill>
                    <a:schemeClr val="tx1"/>
                  </a:solidFill>
                </a:rPr>
                <a:t>👉 Sous les publications vous avez un menu</a:t>
              </a:r>
            </a:p>
            <a:p>
              <a:pPr algn="ctr"/>
              <a:endParaRPr lang="fr-FR" sz="2000" dirty="0">
                <a:solidFill>
                  <a:schemeClr val="tx1"/>
                </a:solidFill>
              </a:endParaRPr>
            </a:p>
            <a:p>
              <a:pPr algn="ctr"/>
              <a:endParaRPr lang="fr-FR" sz="2000" dirty="0">
                <a:solidFill>
                  <a:schemeClr val="tx1"/>
                </a:solidFill>
              </a:endParaRPr>
            </a:p>
            <a:p>
              <a:pPr algn="ctr"/>
              <a:endParaRPr lang="fr-FR" sz="2000" dirty="0">
                <a:solidFill>
                  <a:schemeClr val="tx1"/>
                </a:solidFill>
              </a:endParaRPr>
            </a:p>
            <a:p>
              <a:pPr algn="ctr"/>
              <a:endParaRPr lang="fr-FR" sz="2000" dirty="0">
                <a:solidFill>
                  <a:schemeClr val="tx1"/>
                </a:solidFill>
              </a:endParaRPr>
            </a:p>
            <a:p>
              <a:pPr algn="ctr"/>
              <a:endParaRPr lang="fr-FR" sz="2000" dirty="0">
                <a:solidFill>
                  <a:schemeClr val="tx1"/>
                </a:solidFill>
              </a:endParaRPr>
            </a:p>
            <a:p>
              <a:pPr algn="ctr"/>
              <a:endParaRPr lang="fr-FR" sz="2000" dirty="0">
                <a:solidFill>
                  <a:schemeClr val="tx1"/>
                </a:solidFill>
              </a:endParaRPr>
            </a:p>
            <a:p>
              <a:pPr algn="ctr"/>
              <a:endParaRPr lang="fr-FR" sz="2000" dirty="0">
                <a:solidFill>
                  <a:schemeClr val="tx1"/>
                </a:solidFill>
              </a:endParaRPr>
            </a:p>
            <a:p>
              <a:pPr algn="ctr"/>
              <a:endParaRPr lang="fr-FR" sz="2000" dirty="0">
                <a:solidFill>
                  <a:schemeClr val="tx1"/>
                </a:solidFill>
              </a:endParaRPr>
            </a:p>
          </p:txBody>
        </p:sp>
        <p:pic>
          <p:nvPicPr>
            <p:cNvPr id="4" name="Image 3">
              <a:extLst>
                <a:ext uri="{FF2B5EF4-FFF2-40B4-BE49-F238E27FC236}">
                  <a16:creationId xmlns:a16="http://schemas.microsoft.com/office/drawing/2014/main" id="{14AB6A54-4F1B-4CEF-BA34-79AF2EA24797}"/>
                </a:ext>
              </a:extLst>
            </p:cNvPr>
            <p:cNvPicPr>
              <a:picLocks noChangeAspect="1"/>
            </p:cNvPicPr>
            <p:nvPr/>
          </p:nvPicPr>
          <p:blipFill>
            <a:blip r:embed="rId3"/>
            <a:stretch>
              <a:fillRect/>
            </a:stretch>
          </p:blipFill>
          <p:spPr>
            <a:xfrm>
              <a:off x="1380356" y="4337947"/>
              <a:ext cx="4715533" cy="800212"/>
            </a:xfrm>
            <a:prstGeom prst="rect">
              <a:avLst/>
            </a:prstGeom>
          </p:spPr>
        </p:pic>
        <p:pic>
          <p:nvPicPr>
            <p:cNvPr id="14" name="Image 13">
              <a:extLst>
                <a:ext uri="{FF2B5EF4-FFF2-40B4-BE49-F238E27FC236}">
                  <a16:creationId xmlns:a16="http://schemas.microsoft.com/office/drawing/2014/main" id="{47F90952-53D5-4690-B1BC-8078DCAF2E16}"/>
                </a:ext>
              </a:extLst>
            </p:cNvPr>
            <p:cNvPicPr>
              <a:picLocks noChangeAspect="1"/>
            </p:cNvPicPr>
            <p:nvPr/>
          </p:nvPicPr>
          <p:blipFill rotWithShape="1">
            <a:blip r:embed="rId3"/>
            <a:srcRect t="56693"/>
            <a:stretch/>
          </p:blipFill>
          <p:spPr>
            <a:xfrm>
              <a:off x="1380356" y="3043545"/>
              <a:ext cx="4715533" cy="346549"/>
            </a:xfrm>
            <a:prstGeom prst="rect">
              <a:avLst/>
            </a:prstGeom>
          </p:spPr>
        </p:pic>
        <p:sp>
          <p:nvSpPr>
            <p:cNvPr id="15" name="Ellipse 14">
              <a:extLst>
                <a:ext uri="{FF2B5EF4-FFF2-40B4-BE49-F238E27FC236}">
                  <a16:creationId xmlns:a16="http://schemas.microsoft.com/office/drawing/2014/main" id="{B24C034B-6754-4EBA-819E-5D22964D55BF}"/>
                </a:ext>
              </a:extLst>
            </p:cNvPr>
            <p:cNvSpPr/>
            <p:nvPr/>
          </p:nvSpPr>
          <p:spPr>
            <a:xfrm>
              <a:off x="1813293" y="4730783"/>
              <a:ext cx="836814" cy="407376"/>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3E8EEBDA-50C7-47D3-B314-80B3E3FAB0B7}"/>
                </a:ext>
              </a:extLst>
            </p:cNvPr>
            <p:cNvSpPr/>
            <p:nvPr/>
          </p:nvSpPr>
          <p:spPr>
            <a:xfrm>
              <a:off x="4220378" y="3013131"/>
              <a:ext cx="1112728" cy="407376"/>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3B279098-07C2-44CE-9B1C-E48A70673FD6}"/>
                </a:ext>
              </a:extLst>
            </p:cNvPr>
            <p:cNvSpPr txBox="1"/>
            <p:nvPr/>
          </p:nvSpPr>
          <p:spPr>
            <a:xfrm>
              <a:off x="5447275" y="3032153"/>
              <a:ext cx="534444" cy="369332"/>
            </a:xfrm>
            <a:prstGeom prst="rect">
              <a:avLst/>
            </a:prstGeom>
            <a:noFill/>
          </p:spPr>
          <p:txBody>
            <a:bodyPr wrap="square">
              <a:spAutoFit/>
            </a:bodyPr>
            <a:lstStyle/>
            <a:p>
              <a:r>
                <a:rPr lang="fr-FR" sz="1800" dirty="0">
                  <a:solidFill>
                    <a:schemeClr val="tx1"/>
                  </a:solidFill>
                </a:rPr>
                <a:t>🎭</a:t>
              </a:r>
              <a:endParaRPr lang="fr-FR" dirty="0"/>
            </a:p>
          </p:txBody>
        </p:sp>
        <p:pic>
          <p:nvPicPr>
            <p:cNvPr id="8" name="Image 7">
              <a:extLst>
                <a:ext uri="{FF2B5EF4-FFF2-40B4-BE49-F238E27FC236}">
                  <a16:creationId xmlns:a16="http://schemas.microsoft.com/office/drawing/2014/main" id="{0E49D845-2E00-424A-89CC-D1EA15138BCE}"/>
                </a:ext>
              </a:extLst>
            </p:cNvPr>
            <p:cNvPicPr>
              <a:picLocks noChangeAspect="1"/>
            </p:cNvPicPr>
            <p:nvPr/>
          </p:nvPicPr>
          <p:blipFill>
            <a:blip r:embed="rId4"/>
            <a:stretch>
              <a:fillRect/>
            </a:stretch>
          </p:blipFill>
          <p:spPr>
            <a:xfrm>
              <a:off x="7020919" y="2528602"/>
              <a:ext cx="4610743" cy="1991003"/>
            </a:xfrm>
            <a:prstGeom prst="rect">
              <a:avLst/>
            </a:prstGeom>
            <a:ln w="19050">
              <a:solidFill>
                <a:schemeClr val="accent2">
                  <a:lumMod val="50000"/>
                </a:schemeClr>
              </a:solidFill>
            </a:ln>
          </p:spPr>
        </p:pic>
        <p:sp>
          <p:nvSpPr>
            <p:cNvPr id="19" name="Rectangle 18">
              <a:extLst>
                <a:ext uri="{FF2B5EF4-FFF2-40B4-BE49-F238E27FC236}">
                  <a16:creationId xmlns:a16="http://schemas.microsoft.com/office/drawing/2014/main" id="{9F193671-A05E-45C2-8377-7B374C28E1DE}"/>
                </a:ext>
              </a:extLst>
            </p:cNvPr>
            <p:cNvSpPr/>
            <p:nvPr/>
          </p:nvSpPr>
          <p:spPr>
            <a:xfrm>
              <a:off x="3290934" y="3401485"/>
              <a:ext cx="2156341" cy="750627"/>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Publie ce post sur votre propre mur</a:t>
              </a:r>
            </a:p>
          </p:txBody>
        </p:sp>
        <p:sp>
          <p:nvSpPr>
            <p:cNvPr id="24" name="Ellipse 23">
              <a:extLst>
                <a:ext uri="{FF2B5EF4-FFF2-40B4-BE49-F238E27FC236}">
                  <a16:creationId xmlns:a16="http://schemas.microsoft.com/office/drawing/2014/main" id="{BB63D2B6-D422-4717-AC40-7ADC3955A5B0}"/>
                </a:ext>
              </a:extLst>
            </p:cNvPr>
            <p:cNvSpPr/>
            <p:nvPr/>
          </p:nvSpPr>
          <p:spPr>
            <a:xfrm>
              <a:off x="8299101" y="2528602"/>
              <a:ext cx="1335066" cy="407376"/>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D85E0EBE-4452-47B8-A0DF-D92A93F2993A}"/>
                </a:ext>
              </a:extLst>
            </p:cNvPr>
            <p:cNvSpPr txBox="1"/>
            <p:nvPr/>
          </p:nvSpPr>
          <p:spPr>
            <a:xfrm>
              <a:off x="7020919" y="3235841"/>
              <a:ext cx="474472" cy="369332"/>
            </a:xfrm>
            <a:prstGeom prst="rect">
              <a:avLst/>
            </a:prstGeom>
            <a:solidFill>
              <a:schemeClr val="bg1"/>
            </a:solidFill>
          </p:spPr>
          <p:txBody>
            <a:bodyPr wrap="square">
              <a:spAutoFit/>
            </a:bodyPr>
            <a:lstStyle/>
            <a:p>
              <a:r>
                <a:rPr lang="fr-FR" sz="1800" dirty="0">
                  <a:solidFill>
                    <a:schemeClr val="tx1"/>
                  </a:solidFill>
                </a:rPr>
                <a:t>🎭</a:t>
              </a:r>
              <a:endParaRPr lang="fr-FR" dirty="0"/>
            </a:p>
          </p:txBody>
        </p:sp>
        <p:sp>
          <p:nvSpPr>
            <p:cNvPr id="26" name="Ellipse 25">
              <a:extLst>
                <a:ext uri="{FF2B5EF4-FFF2-40B4-BE49-F238E27FC236}">
                  <a16:creationId xmlns:a16="http://schemas.microsoft.com/office/drawing/2014/main" id="{2C952347-DC2C-4C02-8565-82E5A6C46AA9}"/>
                </a:ext>
              </a:extLst>
            </p:cNvPr>
            <p:cNvSpPr/>
            <p:nvPr/>
          </p:nvSpPr>
          <p:spPr>
            <a:xfrm>
              <a:off x="7382320" y="3216819"/>
              <a:ext cx="2953303" cy="407376"/>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809FB01E-DF52-45EF-BDC9-D60214C9B512}"/>
                </a:ext>
              </a:extLst>
            </p:cNvPr>
            <p:cNvSpPr txBox="1"/>
            <p:nvPr/>
          </p:nvSpPr>
          <p:spPr>
            <a:xfrm>
              <a:off x="5398392" y="4719242"/>
              <a:ext cx="534444" cy="369332"/>
            </a:xfrm>
            <a:prstGeom prst="rect">
              <a:avLst/>
            </a:prstGeom>
            <a:noFill/>
          </p:spPr>
          <p:txBody>
            <a:bodyPr wrap="square">
              <a:spAutoFit/>
            </a:bodyPr>
            <a:lstStyle/>
            <a:p>
              <a:r>
                <a:rPr lang="fr-FR" sz="1800" dirty="0">
                  <a:solidFill>
                    <a:schemeClr val="tx1"/>
                  </a:solidFill>
                </a:rPr>
                <a:t>🎭</a:t>
              </a:r>
              <a:endParaRPr lang="fr-FR" dirty="0"/>
            </a:p>
          </p:txBody>
        </p:sp>
      </p:grpSp>
      <p:sp>
        <p:nvSpPr>
          <p:cNvPr id="21" name="ZoneTexte 20">
            <a:extLst>
              <a:ext uri="{FF2B5EF4-FFF2-40B4-BE49-F238E27FC236}">
                <a16:creationId xmlns:a16="http://schemas.microsoft.com/office/drawing/2014/main" id="{FDD0783B-B60C-4121-B0B8-B7A8042AE08F}"/>
              </a:ext>
            </a:extLst>
          </p:cNvPr>
          <p:cNvSpPr txBox="1"/>
          <p:nvPr/>
        </p:nvSpPr>
        <p:spPr>
          <a:xfrm>
            <a:off x="10863940" y="2528602"/>
            <a:ext cx="474472" cy="369332"/>
          </a:xfrm>
          <a:prstGeom prst="rect">
            <a:avLst/>
          </a:prstGeom>
          <a:solidFill>
            <a:schemeClr val="bg1"/>
          </a:solidFill>
        </p:spPr>
        <p:txBody>
          <a:bodyPr wrap="square">
            <a:spAutoFit/>
          </a:bodyPr>
          <a:lstStyle/>
          <a:p>
            <a:r>
              <a:rPr lang="fr-FR" sz="1800" dirty="0">
                <a:solidFill>
                  <a:schemeClr val="tx1"/>
                </a:solidFill>
              </a:rPr>
              <a:t>🎭</a:t>
            </a:r>
            <a:endParaRPr lang="fr-FR" dirty="0"/>
          </a:p>
        </p:txBody>
      </p:sp>
      <p:sp>
        <p:nvSpPr>
          <p:cNvPr id="22" name="Ellipse 21">
            <a:extLst>
              <a:ext uri="{FF2B5EF4-FFF2-40B4-BE49-F238E27FC236}">
                <a16:creationId xmlns:a16="http://schemas.microsoft.com/office/drawing/2014/main" id="{7FCBC8B4-1B31-45FE-8454-14D93514ABE3}"/>
              </a:ext>
            </a:extLst>
          </p:cNvPr>
          <p:cNvSpPr/>
          <p:nvPr/>
        </p:nvSpPr>
        <p:spPr>
          <a:xfrm>
            <a:off x="8024029" y="3875333"/>
            <a:ext cx="586571" cy="233914"/>
          </a:xfrm>
          <a:prstGeom prst="ellipse">
            <a:avLst/>
          </a:prstGeom>
          <a:solidFill>
            <a:srgbClr val="F0F2F5"/>
          </a:solidFill>
          <a:ln w="28575">
            <a:solidFill>
              <a:srgbClr val="F0F2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39597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068BC71-E5F4-4EBF-BE50-571B5743C02F}"/>
              </a:ext>
            </a:extLst>
          </p:cNvPr>
          <p:cNvPicPr>
            <a:picLocks noChangeAspect="1"/>
          </p:cNvPicPr>
          <p:nvPr/>
        </p:nvPicPr>
        <p:blipFill>
          <a:blip r:embed="rId3"/>
          <a:stretch>
            <a:fillRect/>
          </a:stretch>
        </p:blipFill>
        <p:spPr>
          <a:xfrm>
            <a:off x="8627228" y="715182"/>
            <a:ext cx="2504808" cy="6006293"/>
          </a:xfrm>
          <a:prstGeom prst="rect">
            <a:avLst/>
          </a:prstGeom>
        </p:spPr>
      </p:pic>
      <p:pic>
        <p:nvPicPr>
          <p:cNvPr id="4" name="Image 3">
            <a:extLst>
              <a:ext uri="{FF2B5EF4-FFF2-40B4-BE49-F238E27FC236}">
                <a16:creationId xmlns:a16="http://schemas.microsoft.com/office/drawing/2014/main" id="{3EFAA877-6D85-4385-B98B-84EF34A11865}"/>
              </a:ext>
            </a:extLst>
          </p:cNvPr>
          <p:cNvPicPr>
            <a:picLocks noChangeAspect="1"/>
          </p:cNvPicPr>
          <p:nvPr/>
        </p:nvPicPr>
        <p:blipFill rotWithShape="1">
          <a:blip r:embed="rId4">
            <a:extLst>
              <a:ext uri="{28A0092B-C50C-407E-A947-70E740481C1C}">
                <a14:useLocalDpi xmlns:a14="http://schemas.microsoft.com/office/drawing/2010/main" val="0"/>
              </a:ext>
            </a:extLst>
          </a:blip>
          <a:srcRect l="-1" t="9644" r="32921" b="2775"/>
          <a:stretch/>
        </p:blipFill>
        <p:spPr>
          <a:xfrm>
            <a:off x="1478714" y="894559"/>
            <a:ext cx="6508000" cy="6006293"/>
          </a:xfrm>
          <a:prstGeom prst="rect">
            <a:avLst/>
          </a:prstGeom>
        </p:spPr>
      </p:pic>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74323" y="-310245"/>
            <a:ext cx="10515600" cy="1325563"/>
          </a:xfrm>
        </p:spPr>
        <p:txBody>
          <a:bodyPr>
            <a:normAutofit/>
          </a:bodyPr>
          <a:lstStyle/>
          <a:p>
            <a:pPr algn="ctr"/>
            <a:r>
              <a:rPr lang="fr-FR" sz="4000" dirty="0"/>
              <a:t>🧭 Partons du début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63122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11397775-DB90-4AED-8049-54AA5180FB79}" type="datetime1">
              <a:rPr lang="fr-FR" smtClean="0"/>
              <a:t>14/07/2024</a:t>
            </a:fld>
            <a:endParaRPr lang="fr-F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18</a:t>
            </a:fld>
            <a:endParaRPr lang="fr-FR"/>
          </a:p>
        </p:txBody>
      </p:sp>
      <p:sp>
        <p:nvSpPr>
          <p:cNvPr id="31" name="Ellipse 30">
            <a:extLst>
              <a:ext uri="{FF2B5EF4-FFF2-40B4-BE49-F238E27FC236}">
                <a16:creationId xmlns:a16="http://schemas.microsoft.com/office/drawing/2014/main" id="{AE866D6E-4BE6-4ADE-8953-0CC1464373A4}"/>
              </a:ext>
            </a:extLst>
          </p:cNvPr>
          <p:cNvSpPr/>
          <p:nvPr/>
        </p:nvSpPr>
        <p:spPr>
          <a:xfrm>
            <a:off x="10373242" y="4638389"/>
            <a:ext cx="335280" cy="35956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32" name="Ellipse 31">
            <a:extLst>
              <a:ext uri="{FF2B5EF4-FFF2-40B4-BE49-F238E27FC236}">
                <a16:creationId xmlns:a16="http://schemas.microsoft.com/office/drawing/2014/main" id="{F20D45F9-6A15-42BE-AB9C-3CE2645E8959}"/>
              </a:ext>
            </a:extLst>
          </p:cNvPr>
          <p:cNvSpPr/>
          <p:nvPr/>
        </p:nvSpPr>
        <p:spPr>
          <a:xfrm>
            <a:off x="10214655" y="5765974"/>
            <a:ext cx="335280" cy="35956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33" name="Ellipse 32">
            <a:extLst>
              <a:ext uri="{FF2B5EF4-FFF2-40B4-BE49-F238E27FC236}">
                <a16:creationId xmlns:a16="http://schemas.microsoft.com/office/drawing/2014/main" id="{984FC829-C104-47B7-A6E2-90E67B81666E}"/>
              </a:ext>
            </a:extLst>
          </p:cNvPr>
          <p:cNvSpPr/>
          <p:nvPr/>
        </p:nvSpPr>
        <p:spPr>
          <a:xfrm>
            <a:off x="10205602" y="6238268"/>
            <a:ext cx="335280" cy="35956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34" name="Ellipse 33">
            <a:extLst>
              <a:ext uri="{FF2B5EF4-FFF2-40B4-BE49-F238E27FC236}">
                <a16:creationId xmlns:a16="http://schemas.microsoft.com/office/drawing/2014/main" id="{79F958C4-39F6-4C6C-B364-E27B7497F84E}"/>
              </a:ext>
            </a:extLst>
          </p:cNvPr>
          <p:cNvSpPr/>
          <p:nvPr/>
        </p:nvSpPr>
        <p:spPr>
          <a:xfrm>
            <a:off x="7567137" y="5244007"/>
            <a:ext cx="335280" cy="32387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p>
        </p:txBody>
      </p:sp>
      <p:sp>
        <p:nvSpPr>
          <p:cNvPr id="30" name="Ellipse 29">
            <a:extLst>
              <a:ext uri="{FF2B5EF4-FFF2-40B4-BE49-F238E27FC236}">
                <a16:creationId xmlns:a16="http://schemas.microsoft.com/office/drawing/2014/main" id="{2E3B9296-8A47-4809-8343-BB7130DF0ECB}"/>
              </a:ext>
            </a:extLst>
          </p:cNvPr>
          <p:cNvSpPr/>
          <p:nvPr/>
        </p:nvSpPr>
        <p:spPr>
          <a:xfrm>
            <a:off x="9544352" y="1572698"/>
            <a:ext cx="335280" cy="35956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17" name="Ellipse 16">
            <a:extLst>
              <a:ext uri="{FF2B5EF4-FFF2-40B4-BE49-F238E27FC236}">
                <a16:creationId xmlns:a16="http://schemas.microsoft.com/office/drawing/2014/main" id="{8B68E1A8-8F5B-4F82-811C-ACCCECC09968}"/>
              </a:ext>
            </a:extLst>
          </p:cNvPr>
          <p:cNvSpPr/>
          <p:nvPr/>
        </p:nvSpPr>
        <p:spPr>
          <a:xfrm>
            <a:off x="7048025" y="5721251"/>
            <a:ext cx="335280" cy="344451"/>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18" name="Ellipse 17">
            <a:extLst>
              <a:ext uri="{FF2B5EF4-FFF2-40B4-BE49-F238E27FC236}">
                <a16:creationId xmlns:a16="http://schemas.microsoft.com/office/drawing/2014/main" id="{AC70F425-15CD-4B3A-9291-EFDDA4BC6562}"/>
              </a:ext>
            </a:extLst>
          </p:cNvPr>
          <p:cNvSpPr/>
          <p:nvPr/>
        </p:nvSpPr>
        <p:spPr>
          <a:xfrm>
            <a:off x="6546059" y="6095388"/>
            <a:ext cx="335280" cy="354405"/>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7</a:t>
            </a:r>
          </a:p>
        </p:txBody>
      </p:sp>
      <p:sp>
        <p:nvSpPr>
          <p:cNvPr id="19" name="Ellipse 18">
            <a:extLst>
              <a:ext uri="{FF2B5EF4-FFF2-40B4-BE49-F238E27FC236}">
                <a16:creationId xmlns:a16="http://schemas.microsoft.com/office/drawing/2014/main" id="{C3B8D67F-67FA-431E-8CB2-7576F194A21D}"/>
              </a:ext>
            </a:extLst>
          </p:cNvPr>
          <p:cNvSpPr/>
          <p:nvPr/>
        </p:nvSpPr>
        <p:spPr>
          <a:xfrm>
            <a:off x="6712745" y="6449792"/>
            <a:ext cx="335280" cy="344451"/>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8</a:t>
            </a:r>
          </a:p>
        </p:txBody>
      </p:sp>
      <p:sp>
        <p:nvSpPr>
          <p:cNvPr id="20" name="Rectangle : coins arrondis 19">
            <a:extLst>
              <a:ext uri="{FF2B5EF4-FFF2-40B4-BE49-F238E27FC236}">
                <a16:creationId xmlns:a16="http://schemas.microsoft.com/office/drawing/2014/main" id="{BDF9C022-90C4-49A4-9ADB-0AF5AB89551A}"/>
              </a:ext>
            </a:extLst>
          </p:cNvPr>
          <p:cNvSpPr/>
          <p:nvPr/>
        </p:nvSpPr>
        <p:spPr>
          <a:xfrm rot="5400000">
            <a:off x="5648195" y="2711826"/>
            <a:ext cx="4377881" cy="299156"/>
          </a:xfrm>
          <a:prstGeom prst="roundRect">
            <a:avLst/>
          </a:prstGeom>
          <a:solidFill>
            <a:srgbClr val="F6F6F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2400" b="1" dirty="0">
              <a:solidFill>
                <a:schemeClr val="accent2">
                  <a:lumMod val="50000"/>
                </a:schemeClr>
              </a:solidFill>
            </a:endParaRPr>
          </a:p>
        </p:txBody>
      </p:sp>
      <p:sp>
        <p:nvSpPr>
          <p:cNvPr id="21" name="Rectangle : coins arrondis 20">
            <a:extLst>
              <a:ext uri="{FF2B5EF4-FFF2-40B4-BE49-F238E27FC236}">
                <a16:creationId xmlns:a16="http://schemas.microsoft.com/office/drawing/2014/main" id="{F96E99EF-E97E-4475-AEEC-36E2D90C9AAB}"/>
              </a:ext>
            </a:extLst>
          </p:cNvPr>
          <p:cNvSpPr/>
          <p:nvPr/>
        </p:nvSpPr>
        <p:spPr>
          <a:xfrm rot="5400000" flipV="1">
            <a:off x="6707980" y="1225806"/>
            <a:ext cx="1718314" cy="611628"/>
          </a:xfrm>
          <a:prstGeom prst="roundRect">
            <a:avLst/>
          </a:prstGeom>
          <a:solidFill>
            <a:srgbClr val="F6F6F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2400" b="1" dirty="0">
              <a:solidFill>
                <a:schemeClr val="accent2">
                  <a:lumMod val="50000"/>
                </a:schemeClr>
              </a:solidFill>
            </a:endParaRPr>
          </a:p>
        </p:txBody>
      </p:sp>
      <p:sp>
        <p:nvSpPr>
          <p:cNvPr id="24" name="Rectangle : coins arrondis 23">
            <a:extLst>
              <a:ext uri="{FF2B5EF4-FFF2-40B4-BE49-F238E27FC236}">
                <a16:creationId xmlns:a16="http://schemas.microsoft.com/office/drawing/2014/main" id="{A8674DE3-4805-462B-B678-B8C92ECA8326}"/>
              </a:ext>
            </a:extLst>
          </p:cNvPr>
          <p:cNvSpPr/>
          <p:nvPr/>
        </p:nvSpPr>
        <p:spPr>
          <a:xfrm>
            <a:off x="1626819" y="3197354"/>
            <a:ext cx="2743200" cy="392676"/>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000" b="1" dirty="0">
                <a:solidFill>
                  <a:schemeClr val="bg1"/>
                </a:solidFill>
              </a:rPr>
              <a:t>Créer une liste</a:t>
            </a:r>
          </a:p>
        </p:txBody>
      </p:sp>
      <p:sp>
        <p:nvSpPr>
          <p:cNvPr id="25" name="Rectangle : coins arrondis 24">
            <a:extLst>
              <a:ext uri="{FF2B5EF4-FFF2-40B4-BE49-F238E27FC236}">
                <a16:creationId xmlns:a16="http://schemas.microsoft.com/office/drawing/2014/main" id="{480C43AC-2CE9-40C8-A85D-B10B90342D46}"/>
              </a:ext>
            </a:extLst>
          </p:cNvPr>
          <p:cNvSpPr/>
          <p:nvPr/>
        </p:nvSpPr>
        <p:spPr>
          <a:xfrm>
            <a:off x="1632608" y="4287486"/>
            <a:ext cx="3161342" cy="392676"/>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000" b="1" dirty="0">
                <a:solidFill>
                  <a:schemeClr val="bg1"/>
                </a:solidFill>
              </a:rPr>
              <a:t>Gérer une liste d’amis</a:t>
            </a:r>
          </a:p>
        </p:txBody>
      </p:sp>
      <p:sp>
        <p:nvSpPr>
          <p:cNvPr id="26" name="Rectangle : coins arrondis 25">
            <a:extLst>
              <a:ext uri="{FF2B5EF4-FFF2-40B4-BE49-F238E27FC236}">
                <a16:creationId xmlns:a16="http://schemas.microsoft.com/office/drawing/2014/main" id="{3B0DF446-5CB5-4784-8041-D5F40A26E062}"/>
              </a:ext>
            </a:extLst>
          </p:cNvPr>
          <p:cNvSpPr/>
          <p:nvPr/>
        </p:nvSpPr>
        <p:spPr>
          <a:xfrm rot="5400000" flipV="1">
            <a:off x="1477509" y="761174"/>
            <a:ext cx="960834" cy="662213"/>
          </a:xfrm>
          <a:prstGeom prst="roundRect">
            <a:avLst/>
          </a:prstGeom>
          <a:solidFill>
            <a:srgbClr val="F6F6F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2400" b="1" dirty="0">
              <a:solidFill>
                <a:schemeClr val="accent2">
                  <a:lumMod val="50000"/>
                </a:schemeClr>
              </a:solidFill>
            </a:endParaRPr>
          </a:p>
        </p:txBody>
      </p:sp>
      <p:sp>
        <p:nvSpPr>
          <p:cNvPr id="23" name="Rectangle : coins arrondis 22">
            <a:extLst>
              <a:ext uri="{FF2B5EF4-FFF2-40B4-BE49-F238E27FC236}">
                <a16:creationId xmlns:a16="http://schemas.microsoft.com/office/drawing/2014/main" id="{D5C3B204-F1DC-4498-95EF-C2F77C3D43F2}"/>
              </a:ext>
            </a:extLst>
          </p:cNvPr>
          <p:cNvSpPr/>
          <p:nvPr/>
        </p:nvSpPr>
        <p:spPr>
          <a:xfrm rot="20823097">
            <a:off x="50039" y="254873"/>
            <a:ext cx="2355939" cy="713983"/>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Utiliser son compte</a:t>
            </a:r>
          </a:p>
        </p:txBody>
      </p:sp>
      <p:sp>
        <p:nvSpPr>
          <p:cNvPr id="22" name="Rectangle : coins arrondis 21">
            <a:extLst>
              <a:ext uri="{FF2B5EF4-FFF2-40B4-BE49-F238E27FC236}">
                <a16:creationId xmlns:a16="http://schemas.microsoft.com/office/drawing/2014/main" id="{EF1F77B2-2D41-4C53-9D78-1E7317E5898C}"/>
              </a:ext>
            </a:extLst>
          </p:cNvPr>
          <p:cNvSpPr/>
          <p:nvPr/>
        </p:nvSpPr>
        <p:spPr>
          <a:xfrm>
            <a:off x="1626819" y="1044416"/>
            <a:ext cx="2743200" cy="392676"/>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000" b="1" dirty="0">
                <a:solidFill>
                  <a:schemeClr val="bg1"/>
                </a:solidFill>
              </a:rPr>
              <a:t>Consulter les listes</a:t>
            </a:r>
          </a:p>
        </p:txBody>
      </p:sp>
      <p:sp>
        <p:nvSpPr>
          <p:cNvPr id="28" name="Rectangle : coins arrondis 27">
            <a:extLst>
              <a:ext uri="{FF2B5EF4-FFF2-40B4-BE49-F238E27FC236}">
                <a16:creationId xmlns:a16="http://schemas.microsoft.com/office/drawing/2014/main" id="{9B5E0C73-D45B-43DD-A46B-59D29769AA44}"/>
              </a:ext>
            </a:extLst>
          </p:cNvPr>
          <p:cNvSpPr/>
          <p:nvPr/>
        </p:nvSpPr>
        <p:spPr>
          <a:xfrm>
            <a:off x="2058957" y="640612"/>
            <a:ext cx="5599428" cy="374706"/>
          </a:xfrm>
          <a:prstGeom prst="roundRect">
            <a:avLst/>
          </a:prstGeom>
          <a:solidFill>
            <a:srgbClr val="F6F6F9"/>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solidFill>
                  <a:schemeClr val="accent2">
                    <a:lumMod val="50000"/>
                  </a:schemeClr>
                </a:solidFill>
              </a:rPr>
              <a:t>Publier sur son mur Facebook</a:t>
            </a:r>
          </a:p>
        </p:txBody>
      </p:sp>
    </p:spTree>
    <p:extLst>
      <p:ext uri="{BB962C8B-B14F-4D97-AF65-F5344CB8AC3E}">
        <p14:creationId xmlns:p14="http://schemas.microsoft.com/office/powerpoint/2010/main" val="3132361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 Glossaire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11397775-DB90-4AED-8049-54AA5180FB79}" type="datetime1">
              <a:rPr lang="fr-FR" smtClean="0"/>
              <a:t>14/07/2024</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Facebook</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19</a:t>
            </a:fld>
            <a:endParaRPr lang="fr-FR"/>
          </a:p>
        </p:txBody>
      </p:sp>
      <p:sp>
        <p:nvSpPr>
          <p:cNvPr id="17" name="ZoneTexte 16">
            <a:extLst>
              <a:ext uri="{FF2B5EF4-FFF2-40B4-BE49-F238E27FC236}">
                <a16:creationId xmlns:a16="http://schemas.microsoft.com/office/drawing/2014/main" id="{29F23757-024F-4E80-B592-843EB58F37B9}"/>
              </a:ext>
            </a:extLst>
          </p:cNvPr>
          <p:cNvSpPr txBox="1"/>
          <p:nvPr/>
        </p:nvSpPr>
        <p:spPr>
          <a:xfrm>
            <a:off x="421820" y="1062597"/>
            <a:ext cx="11348357" cy="5355312"/>
          </a:xfrm>
          <a:prstGeom prst="rect">
            <a:avLst/>
          </a:prstGeom>
          <a:noFill/>
        </p:spPr>
        <p:txBody>
          <a:bodyPr wrap="square">
            <a:spAutoFit/>
          </a:bodyPr>
          <a:lstStyle/>
          <a:p>
            <a:r>
              <a:rPr lang="fr-FR" b="1" dirty="0">
                <a:solidFill>
                  <a:schemeClr val="accent2">
                    <a:lumMod val="50000"/>
                  </a:schemeClr>
                </a:solidFill>
              </a:rPr>
              <a:t>Fil d'actualité</a:t>
            </a:r>
            <a:r>
              <a:rPr lang="fr-FR" dirty="0">
                <a:solidFill>
                  <a:schemeClr val="accent2">
                    <a:lumMod val="50000"/>
                  </a:schemeClr>
                </a:solidFill>
              </a:rPr>
              <a:t> </a:t>
            </a:r>
            <a:r>
              <a:rPr lang="fr-FR" dirty="0"/>
              <a:t>: c'est la page d’accueil du réseau qui regroupe ce que partage les amis, groupes et pages suivies de l'utilisateur.</a:t>
            </a:r>
            <a:r>
              <a:rPr lang="fr-FR" b="1" dirty="0"/>
              <a:t> </a:t>
            </a:r>
            <a:endParaRPr lang="fr-FR" dirty="0"/>
          </a:p>
          <a:p>
            <a:br>
              <a:rPr lang="fr-FR" dirty="0"/>
            </a:br>
            <a:r>
              <a:rPr lang="fr-FR" b="1" dirty="0">
                <a:solidFill>
                  <a:schemeClr val="accent2">
                    <a:lumMod val="50000"/>
                  </a:schemeClr>
                </a:solidFill>
              </a:rPr>
              <a:t>Groupe</a:t>
            </a:r>
            <a:r>
              <a:rPr lang="fr-FR" b="1" dirty="0"/>
              <a:t> : </a:t>
            </a:r>
            <a:r>
              <a:rPr lang="fr-FR" dirty="0"/>
              <a:t>un espace créé par un utilisateur sur Facebook autour d’une thématique précise. Il faut rejoindre le groupe pour accéder aux informations et échanger sur le sujet commun. </a:t>
            </a:r>
          </a:p>
          <a:p>
            <a:br>
              <a:rPr lang="fr-FR" dirty="0"/>
            </a:br>
            <a:r>
              <a:rPr lang="fr-FR" b="1" dirty="0">
                <a:solidFill>
                  <a:schemeClr val="accent2">
                    <a:lumMod val="50000"/>
                  </a:schemeClr>
                </a:solidFill>
              </a:rPr>
              <a:t>Identification</a:t>
            </a:r>
            <a:r>
              <a:rPr lang="fr-FR" dirty="0"/>
              <a:t> : aussi appelé "tag" c'est le fait de marquer un ami sur une publication (photo, vidéo, simple post). Son nom sera alors associé à la publication. La personne reçoit une notification. </a:t>
            </a:r>
          </a:p>
          <a:p>
            <a:endParaRPr lang="fr-FR" dirty="0"/>
          </a:p>
          <a:p>
            <a:r>
              <a:rPr lang="fr-FR" b="1" dirty="0">
                <a:solidFill>
                  <a:schemeClr val="accent2">
                    <a:lumMod val="50000"/>
                  </a:schemeClr>
                </a:solidFill>
              </a:rPr>
              <a:t>J'aime / Je n'aime pas</a:t>
            </a:r>
            <a:r>
              <a:rPr lang="fr-FR" dirty="0">
                <a:solidFill>
                  <a:schemeClr val="accent2">
                    <a:lumMod val="50000"/>
                  </a:schemeClr>
                </a:solidFill>
              </a:rPr>
              <a:t> </a:t>
            </a:r>
            <a:r>
              <a:rPr lang="fr-FR" dirty="0"/>
              <a:t>: l’icône “J’aime” est représenté par une petite main qui lève le pouce. Cliquer sur un des boutons permet d'indiquer si vous aimez ou n'aimez pas la publication (photo, statut, article, vidéo....</a:t>
            </a:r>
            <a:r>
              <a:rPr lang="fr-FR" dirty="0" err="1"/>
              <a:t>etc</a:t>
            </a:r>
            <a:r>
              <a:rPr lang="fr-FR" dirty="0"/>
              <a:t>).  Tout le monde peut le voir. </a:t>
            </a:r>
          </a:p>
          <a:p>
            <a:endParaRPr lang="fr-FR" b="1" dirty="0"/>
          </a:p>
          <a:p>
            <a:r>
              <a:rPr lang="fr-FR" b="1" dirty="0">
                <a:solidFill>
                  <a:schemeClr val="accent2">
                    <a:lumMod val="50000"/>
                  </a:schemeClr>
                </a:solidFill>
              </a:rPr>
              <a:t>Mur</a:t>
            </a:r>
            <a:r>
              <a:rPr lang="fr-FR" dirty="0">
                <a:solidFill>
                  <a:schemeClr val="accent2">
                    <a:lumMod val="50000"/>
                  </a:schemeClr>
                </a:solidFill>
              </a:rPr>
              <a:t> </a:t>
            </a:r>
            <a:r>
              <a:rPr lang="fr-FR" dirty="0"/>
              <a:t>: sur Facebook, le mur est son espace personnel. C'est une sorte de panneau d’affichage dans lequel on retrouve nos propres publications mais aussi des messages postés par nos “amis”.</a:t>
            </a:r>
          </a:p>
          <a:p>
            <a:endParaRPr lang="fr-FR" b="1" dirty="0"/>
          </a:p>
          <a:p>
            <a:r>
              <a:rPr lang="fr-FR" b="1" dirty="0">
                <a:solidFill>
                  <a:schemeClr val="accent2">
                    <a:lumMod val="50000"/>
                  </a:schemeClr>
                </a:solidFill>
              </a:rPr>
              <a:t>Notification</a:t>
            </a:r>
            <a:r>
              <a:rPr lang="fr-FR" dirty="0"/>
              <a:t> :  c’est une alerte (pastille rouge) qui indique au propriétaire d’un profil qu’une action le concernant a été réalisée par un ami. </a:t>
            </a:r>
          </a:p>
          <a:p>
            <a:endParaRPr lang="fr-FR" b="1" dirty="0"/>
          </a:p>
        </p:txBody>
      </p:sp>
    </p:spTree>
    <p:extLst>
      <p:ext uri="{BB962C8B-B14F-4D97-AF65-F5344CB8AC3E}">
        <p14:creationId xmlns:p14="http://schemas.microsoft.com/office/powerpoint/2010/main" val="4075419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p:txBody>
          <a:bodyPr>
            <a:normAutofit/>
          </a:bodyPr>
          <a:lstStyle/>
          <a:p>
            <a:pPr algn="ctr"/>
            <a:r>
              <a:rPr lang="fr-FR" sz="4000" dirty="0"/>
              <a:t>Faisons connaissance</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200" y="1426128"/>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4A400DAD-2BCC-47D6-9C9C-9D0E8209411F}"/>
              </a:ext>
            </a:extLst>
          </p:cNvPr>
          <p:cNvSpPr txBox="1"/>
          <p:nvPr/>
        </p:nvSpPr>
        <p:spPr>
          <a:xfrm>
            <a:off x="2140590" y="2093205"/>
            <a:ext cx="7910817" cy="2308324"/>
          </a:xfrm>
          <a:prstGeom prst="rect">
            <a:avLst/>
          </a:prstGeom>
          <a:noFill/>
        </p:spPr>
        <p:txBody>
          <a:bodyPr wrap="square" rtlCol="0">
            <a:spAutoFit/>
          </a:bodyPr>
          <a:lstStyle/>
          <a:p>
            <a:pPr algn="ctr"/>
            <a:r>
              <a:rPr lang="fr-FR" sz="3200" b="1" dirty="0"/>
              <a:t>      Claire Bergé-Lallemant</a:t>
            </a:r>
            <a:endParaRPr lang="fr-FR" sz="2800" dirty="0"/>
          </a:p>
          <a:p>
            <a:pPr algn="ctr"/>
            <a:endParaRPr lang="fr-FR" sz="2800" b="1" dirty="0"/>
          </a:p>
          <a:p>
            <a:pPr algn="ctr"/>
            <a:r>
              <a:rPr lang="fr-FR" sz="2800" b="1" dirty="0"/>
              <a:t>Conseillère numérique</a:t>
            </a:r>
          </a:p>
          <a:p>
            <a:pPr algn="ctr"/>
            <a:r>
              <a:rPr lang="fr-FR" sz="2800" b="1" dirty="0"/>
              <a:t>À la mairie de Peyruis depuis juillet 2021</a:t>
            </a:r>
          </a:p>
          <a:p>
            <a:pPr algn="ctr"/>
            <a:r>
              <a:rPr lang="fr-FR" sz="2800" dirty="0"/>
              <a:t>	</a:t>
            </a:r>
          </a:p>
        </p:txBody>
      </p:sp>
      <p:pic>
        <p:nvPicPr>
          <p:cNvPr id="12" name="Image 11">
            <a:extLst>
              <a:ext uri="{FF2B5EF4-FFF2-40B4-BE49-F238E27FC236}">
                <a16:creationId xmlns:a16="http://schemas.microsoft.com/office/drawing/2014/main" id="{7890959D-01DE-4667-8816-1D90F14D89F2}"/>
              </a:ext>
            </a:extLst>
          </p:cNvPr>
          <p:cNvPicPr>
            <a:picLocks noChangeAspect="1"/>
          </p:cNvPicPr>
          <p:nvPr/>
        </p:nvPicPr>
        <p:blipFill rotWithShape="1">
          <a:blip r:embed="rId3">
            <a:extLst>
              <a:ext uri="{28A0092B-C50C-407E-A947-70E740481C1C}">
                <a14:useLocalDpi xmlns:a14="http://schemas.microsoft.com/office/drawing/2010/main" val="0"/>
              </a:ext>
            </a:extLst>
          </a:blip>
          <a:srcRect l="64302" t="12514" r="1553" b="12869"/>
          <a:stretch/>
        </p:blipFill>
        <p:spPr>
          <a:xfrm>
            <a:off x="4850672" y="4678212"/>
            <a:ext cx="2490652" cy="1255649"/>
          </a:xfrm>
          <a:prstGeom prst="rect">
            <a:avLst/>
          </a:prstGeom>
        </p:spPr>
      </p:pic>
      <p:sp>
        <p:nvSpPr>
          <p:cNvPr id="3" name="Espace réservé de la date 2">
            <a:extLst>
              <a:ext uri="{FF2B5EF4-FFF2-40B4-BE49-F238E27FC236}">
                <a16:creationId xmlns:a16="http://schemas.microsoft.com/office/drawing/2014/main" id="{0D07599D-BCC7-41E4-8D43-7D587B6AB75C}"/>
              </a:ext>
            </a:extLst>
          </p:cNvPr>
          <p:cNvSpPr>
            <a:spLocks noGrp="1"/>
          </p:cNvSpPr>
          <p:nvPr>
            <p:ph type="dt" sz="half" idx="10"/>
          </p:nvPr>
        </p:nvSpPr>
        <p:spPr/>
        <p:txBody>
          <a:bodyPr/>
          <a:lstStyle/>
          <a:p>
            <a:fld id="{EA353CA5-3EE6-4EBF-8ADD-18428EDE7FAC}" type="datetime1">
              <a:rPr lang="fr-FR" smtClean="0"/>
              <a:t>14/07/2024</a:t>
            </a:fld>
            <a:endParaRPr lang="fr-FR"/>
          </a:p>
        </p:txBody>
      </p:sp>
      <p:sp>
        <p:nvSpPr>
          <p:cNvPr id="4" name="Espace réservé du pied de page 3">
            <a:extLst>
              <a:ext uri="{FF2B5EF4-FFF2-40B4-BE49-F238E27FC236}">
                <a16:creationId xmlns:a16="http://schemas.microsoft.com/office/drawing/2014/main" id="{228571E1-D640-49F9-B663-7F78572B4752}"/>
              </a:ext>
            </a:extLst>
          </p:cNvPr>
          <p:cNvSpPr>
            <a:spLocks noGrp="1"/>
          </p:cNvSpPr>
          <p:nvPr>
            <p:ph type="ftr" sz="quarter" idx="11"/>
          </p:nvPr>
        </p:nvSpPr>
        <p:spPr/>
        <p:txBody>
          <a:bodyPr/>
          <a:lstStyle/>
          <a:p>
            <a:r>
              <a:rPr lang="fr-FR"/>
              <a:t>Facebook</a:t>
            </a:r>
          </a:p>
        </p:txBody>
      </p:sp>
      <p:sp>
        <p:nvSpPr>
          <p:cNvPr id="6" name="Espace réservé du numéro de diapositive 5">
            <a:extLst>
              <a:ext uri="{FF2B5EF4-FFF2-40B4-BE49-F238E27FC236}">
                <a16:creationId xmlns:a16="http://schemas.microsoft.com/office/drawing/2014/main" id="{7B21C4A6-57D3-43A5-98D5-F28A9590C4B8}"/>
              </a:ext>
            </a:extLst>
          </p:cNvPr>
          <p:cNvSpPr>
            <a:spLocks noGrp="1"/>
          </p:cNvSpPr>
          <p:nvPr>
            <p:ph type="sldNum" sz="quarter" idx="12"/>
          </p:nvPr>
        </p:nvSpPr>
        <p:spPr/>
        <p:txBody>
          <a:bodyPr/>
          <a:lstStyle/>
          <a:p>
            <a:fld id="{214B496C-A674-488F-82D3-A6592634C02D}" type="slidenum">
              <a:rPr lang="fr-FR" smtClean="0"/>
              <a:t>2</a:t>
            </a:fld>
            <a:endParaRPr lang="fr-FR"/>
          </a:p>
        </p:txBody>
      </p:sp>
    </p:spTree>
    <p:extLst>
      <p:ext uri="{BB962C8B-B14F-4D97-AF65-F5344CB8AC3E}">
        <p14:creationId xmlns:p14="http://schemas.microsoft.com/office/powerpoint/2010/main" val="503551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 Glossaire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11397775-DB90-4AED-8049-54AA5180FB79}" type="datetime1">
              <a:rPr lang="fr-FR" smtClean="0"/>
              <a:t>14/07/2024</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Facebook</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20</a:t>
            </a:fld>
            <a:endParaRPr lang="fr-FR"/>
          </a:p>
        </p:txBody>
      </p:sp>
      <p:sp>
        <p:nvSpPr>
          <p:cNvPr id="17" name="ZoneTexte 16">
            <a:extLst>
              <a:ext uri="{FF2B5EF4-FFF2-40B4-BE49-F238E27FC236}">
                <a16:creationId xmlns:a16="http://schemas.microsoft.com/office/drawing/2014/main" id="{29F23757-024F-4E80-B592-843EB58F37B9}"/>
              </a:ext>
            </a:extLst>
          </p:cNvPr>
          <p:cNvSpPr txBox="1"/>
          <p:nvPr/>
        </p:nvSpPr>
        <p:spPr>
          <a:xfrm>
            <a:off x="421820" y="1465550"/>
            <a:ext cx="11348357" cy="3416320"/>
          </a:xfrm>
          <a:prstGeom prst="rect">
            <a:avLst/>
          </a:prstGeom>
          <a:noFill/>
        </p:spPr>
        <p:txBody>
          <a:bodyPr wrap="square">
            <a:spAutoFit/>
          </a:bodyPr>
          <a:lstStyle/>
          <a:p>
            <a:r>
              <a:rPr lang="fr-FR" b="1" dirty="0">
                <a:solidFill>
                  <a:schemeClr val="accent2">
                    <a:lumMod val="50000"/>
                  </a:schemeClr>
                </a:solidFill>
              </a:rPr>
              <a:t>Page </a:t>
            </a:r>
            <a:r>
              <a:rPr lang="fr-FR" dirty="0"/>
              <a:t>: c’est un espace professionnel, créé généralement dans un but de promotion. Il est possible d'avoir un compte personnel et une page Facebook. La page est souvent publique et le compte privé. </a:t>
            </a:r>
          </a:p>
          <a:p>
            <a:endParaRPr lang="fr-FR" dirty="0"/>
          </a:p>
          <a:p>
            <a:r>
              <a:rPr lang="fr-FR" b="1" dirty="0">
                <a:solidFill>
                  <a:schemeClr val="accent2">
                    <a:lumMod val="50000"/>
                  </a:schemeClr>
                </a:solidFill>
              </a:rPr>
              <a:t>Poster / Post ( publication / publier) </a:t>
            </a:r>
            <a:r>
              <a:rPr lang="fr-FR" dirty="0"/>
              <a:t>: c ’est un message que l’on écrit sur le mur d’un ami, sur celui d’une page ou sur celui d’un groupe. Tout le monde peut voir le message</a:t>
            </a:r>
          </a:p>
          <a:p>
            <a:br>
              <a:rPr lang="fr-FR" dirty="0"/>
            </a:br>
            <a:r>
              <a:rPr lang="fr-FR" b="1" dirty="0">
                <a:solidFill>
                  <a:schemeClr val="accent2">
                    <a:lumMod val="50000"/>
                  </a:schemeClr>
                </a:solidFill>
              </a:rPr>
              <a:t>Profil</a:t>
            </a:r>
            <a:r>
              <a:rPr lang="fr-FR" dirty="0"/>
              <a:t> : c'est votre compte personne Facebook, sur lequel on retrouve les informations personnelles que vous souhaitez rendre visibles et publiques. Toutes les informations peuvent être vraies ou inventées : photo de profil, date d'anniversaire, nom et prénom (ou pseudo), lieu d'habitation. </a:t>
            </a:r>
          </a:p>
          <a:p>
            <a:endParaRPr lang="fr-FR" dirty="0"/>
          </a:p>
          <a:p>
            <a:r>
              <a:rPr lang="fr-FR" b="1" dirty="0"/>
              <a:t> </a:t>
            </a:r>
            <a:r>
              <a:rPr lang="fr-FR" b="1" dirty="0">
                <a:solidFill>
                  <a:schemeClr val="accent2">
                    <a:lumMod val="50000"/>
                  </a:schemeClr>
                </a:solidFill>
              </a:rPr>
              <a:t>Statut</a:t>
            </a:r>
            <a:r>
              <a:rPr lang="fr-FR" dirty="0"/>
              <a:t> :  le statut est un message publié le mur personnel de l'utilisateur. Le statut peut être commenté par les autres utilisateurs “amis”.</a:t>
            </a:r>
          </a:p>
        </p:txBody>
      </p:sp>
    </p:spTree>
    <p:extLst>
      <p:ext uri="{BB962C8B-B14F-4D97-AF65-F5344CB8AC3E}">
        <p14:creationId xmlns:p14="http://schemas.microsoft.com/office/powerpoint/2010/main" val="2992773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 Un peu de sécurité</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074078E5-3ACB-4D75-87A2-B604AD903D09}"/>
              </a:ext>
            </a:extLst>
          </p:cNvPr>
          <p:cNvSpPr txBox="1"/>
          <p:nvPr/>
        </p:nvSpPr>
        <p:spPr>
          <a:xfrm>
            <a:off x="4273149" y="1868857"/>
            <a:ext cx="3645699" cy="4154984"/>
          </a:xfrm>
          <a:prstGeom prst="rect">
            <a:avLst/>
          </a:prstGeom>
          <a:noFill/>
        </p:spPr>
        <p:txBody>
          <a:bodyPr wrap="square">
            <a:spAutoFit/>
          </a:bodyPr>
          <a:lstStyle/>
          <a:p>
            <a:r>
              <a:rPr lang="fr-FR" sz="2400" dirty="0"/>
              <a:t>🤬 Le cyber harcèlement</a:t>
            </a:r>
          </a:p>
          <a:p>
            <a:endParaRPr lang="fr-FR" sz="2400" dirty="0"/>
          </a:p>
          <a:p>
            <a:r>
              <a:rPr lang="fr-FR" sz="2400" dirty="0"/>
              <a:t>📰 Les fake news</a:t>
            </a:r>
          </a:p>
          <a:p>
            <a:r>
              <a:rPr lang="fr-FR" sz="2400" dirty="0"/>
              <a:t> </a:t>
            </a:r>
          </a:p>
          <a:p>
            <a:r>
              <a:rPr lang="fr-FR" sz="2400" dirty="0"/>
              <a:t>📲 Addiction aux écrans</a:t>
            </a:r>
          </a:p>
          <a:p>
            <a:endParaRPr lang="fr-FR" sz="2400" dirty="0"/>
          </a:p>
          <a:p>
            <a:r>
              <a:rPr lang="fr-FR" sz="2400" dirty="0"/>
              <a:t>🎭 Usurpation d’identité</a:t>
            </a:r>
          </a:p>
          <a:p>
            <a:endParaRPr lang="fr-FR" sz="2400" dirty="0"/>
          </a:p>
          <a:p>
            <a:r>
              <a:rPr lang="fr-FR" sz="2400" dirty="0"/>
              <a:t>🚔 Arnaques en ligne</a:t>
            </a:r>
          </a:p>
          <a:p>
            <a:r>
              <a:rPr lang="fr-FR" sz="2400" dirty="0"/>
              <a:t>		</a:t>
            </a:r>
          </a:p>
          <a:p>
            <a:endParaRPr lang="fr-FR" sz="2400" dirty="0"/>
          </a:p>
        </p:txBody>
      </p: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11397775-DB90-4AED-8049-54AA5180FB79}" type="datetime1">
              <a:rPr lang="fr-FR" smtClean="0"/>
              <a:t>14/07/2024</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Facebook</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21</a:t>
            </a:fld>
            <a:endParaRPr lang="fr-FR"/>
          </a:p>
        </p:txBody>
      </p:sp>
      <p:sp>
        <p:nvSpPr>
          <p:cNvPr id="7" name="ZoneTexte 6">
            <a:extLst>
              <a:ext uri="{FF2B5EF4-FFF2-40B4-BE49-F238E27FC236}">
                <a16:creationId xmlns:a16="http://schemas.microsoft.com/office/drawing/2014/main" id="{D120B52B-6EFE-4448-B9DF-05101B148350}"/>
              </a:ext>
            </a:extLst>
          </p:cNvPr>
          <p:cNvSpPr txBox="1"/>
          <p:nvPr/>
        </p:nvSpPr>
        <p:spPr>
          <a:xfrm>
            <a:off x="4071494" y="1124156"/>
            <a:ext cx="4049008" cy="461665"/>
          </a:xfrm>
          <a:prstGeom prst="rect">
            <a:avLst/>
          </a:prstGeom>
          <a:noFill/>
        </p:spPr>
        <p:txBody>
          <a:bodyPr wrap="square">
            <a:spAutoFit/>
          </a:bodyPr>
          <a:lstStyle/>
          <a:p>
            <a:r>
              <a:rPr lang="fr-FR" sz="2400" b="1" dirty="0"/>
              <a:t>Quels risques nous guettent ?</a:t>
            </a:r>
          </a:p>
        </p:txBody>
      </p:sp>
    </p:spTree>
    <p:extLst>
      <p:ext uri="{BB962C8B-B14F-4D97-AF65-F5344CB8AC3E}">
        <p14:creationId xmlns:p14="http://schemas.microsoft.com/office/powerpoint/2010/main" val="897643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 Un peu de sécurité</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074078E5-3ACB-4D75-87A2-B604AD903D09}"/>
              </a:ext>
            </a:extLst>
          </p:cNvPr>
          <p:cNvSpPr txBox="1"/>
          <p:nvPr/>
        </p:nvSpPr>
        <p:spPr>
          <a:xfrm>
            <a:off x="2350570" y="1253311"/>
            <a:ext cx="3645699" cy="1569660"/>
          </a:xfrm>
          <a:prstGeom prst="rect">
            <a:avLst/>
          </a:prstGeom>
          <a:noFill/>
        </p:spPr>
        <p:txBody>
          <a:bodyPr wrap="square">
            <a:spAutoFit/>
          </a:bodyPr>
          <a:lstStyle/>
          <a:p>
            <a:r>
              <a:rPr lang="fr-FR" sz="2400" dirty="0"/>
              <a:t>🤬 Le cyber harcèlement</a:t>
            </a:r>
          </a:p>
          <a:p>
            <a:endParaRPr lang="fr-FR" sz="2400" dirty="0"/>
          </a:p>
          <a:p>
            <a:endParaRPr lang="fr-FR" sz="2400" dirty="0"/>
          </a:p>
          <a:p>
            <a:endParaRPr lang="fr-FR" sz="2400" dirty="0"/>
          </a:p>
        </p:txBody>
      </p: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11397775-DB90-4AED-8049-54AA5180FB79}" type="datetime1">
              <a:rPr lang="fr-FR" smtClean="0"/>
              <a:t>14/07/2024</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Facebook</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22</a:t>
            </a:fld>
            <a:endParaRPr lang="fr-FR"/>
          </a:p>
        </p:txBody>
      </p:sp>
      <p:sp>
        <p:nvSpPr>
          <p:cNvPr id="7" name="ZoneTexte 6">
            <a:extLst>
              <a:ext uri="{FF2B5EF4-FFF2-40B4-BE49-F238E27FC236}">
                <a16:creationId xmlns:a16="http://schemas.microsoft.com/office/drawing/2014/main" id="{D120B52B-6EFE-4448-B9DF-05101B148350}"/>
              </a:ext>
            </a:extLst>
          </p:cNvPr>
          <p:cNvSpPr txBox="1"/>
          <p:nvPr/>
        </p:nvSpPr>
        <p:spPr>
          <a:xfrm>
            <a:off x="4071494" y="779426"/>
            <a:ext cx="4049008" cy="461665"/>
          </a:xfrm>
          <a:prstGeom prst="rect">
            <a:avLst/>
          </a:prstGeom>
          <a:noFill/>
        </p:spPr>
        <p:txBody>
          <a:bodyPr wrap="square">
            <a:spAutoFit/>
          </a:bodyPr>
          <a:lstStyle/>
          <a:p>
            <a:pPr algn="ctr"/>
            <a:r>
              <a:rPr lang="fr-FR" sz="2400" b="1" dirty="0"/>
              <a:t>Les bonnes pratiques</a:t>
            </a:r>
          </a:p>
        </p:txBody>
      </p:sp>
      <p:sp>
        <p:nvSpPr>
          <p:cNvPr id="12" name="ZoneTexte 11">
            <a:extLst>
              <a:ext uri="{FF2B5EF4-FFF2-40B4-BE49-F238E27FC236}">
                <a16:creationId xmlns:a16="http://schemas.microsoft.com/office/drawing/2014/main" id="{1B5C8568-BEA2-4C9A-9225-11ED7E0ED52C}"/>
              </a:ext>
            </a:extLst>
          </p:cNvPr>
          <p:cNvSpPr txBox="1"/>
          <p:nvPr/>
        </p:nvSpPr>
        <p:spPr>
          <a:xfrm>
            <a:off x="6095998" y="1207287"/>
            <a:ext cx="5800253" cy="1569660"/>
          </a:xfrm>
          <a:prstGeom prst="rect">
            <a:avLst/>
          </a:prstGeom>
          <a:noFill/>
        </p:spPr>
        <p:txBody>
          <a:bodyPr wrap="square">
            <a:spAutoFit/>
          </a:bodyPr>
          <a:lstStyle/>
          <a:p>
            <a:r>
              <a:rPr lang="fr-FR" sz="2400" dirty="0"/>
              <a:t>👉 le dénoncer</a:t>
            </a:r>
          </a:p>
          <a:p>
            <a:endParaRPr lang="fr-FR" sz="2400" dirty="0"/>
          </a:p>
          <a:p>
            <a:endParaRPr lang="fr-FR" sz="2400" dirty="0"/>
          </a:p>
          <a:p>
            <a:endParaRPr lang="fr-FR" sz="2400" dirty="0"/>
          </a:p>
        </p:txBody>
      </p:sp>
      <p:sp>
        <p:nvSpPr>
          <p:cNvPr id="13" name="ZoneTexte 12">
            <a:extLst>
              <a:ext uri="{FF2B5EF4-FFF2-40B4-BE49-F238E27FC236}">
                <a16:creationId xmlns:a16="http://schemas.microsoft.com/office/drawing/2014/main" id="{DCD4BB88-FD71-4C64-8E46-2821408CE465}"/>
              </a:ext>
            </a:extLst>
          </p:cNvPr>
          <p:cNvSpPr txBox="1"/>
          <p:nvPr/>
        </p:nvSpPr>
        <p:spPr>
          <a:xfrm>
            <a:off x="1092025" y="1746424"/>
            <a:ext cx="9808488" cy="369332"/>
          </a:xfrm>
          <a:prstGeom prst="rect">
            <a:avLst/>
          </a:prstGeom>
          <a:noFill/>
        </p:spPr>
        <p:txBody>
          <a:bodyPr wrap="square">
            <a:spAutoFit/>
          </a:bodyPr>
          <a:lstStyle/>
          <a:p>
            <a:pPr algn="ctr"/>
            <a:r>
              <a:rPr lang="fr-FR" dirty="0"/>
              <a:t>https://www.education.gouv.fr/non-au-harcelement/qu-est-ce-que-le-cyberharcelement-325358</a:t>
            </a:r>
          </a:p>
        </p:txBody>
      </p:sp>
    </p:spTree>
    <p:extLst>
      <p:ext uri="{BB962C8B-B14F-4D97-AF65-F5344CB8AC3E}">
        <p14:creationId xmlns:p14="http://schemas.microsoft.com/office/powerpoint/2010/main" val="636639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 Un peu de sécurité</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074078E5-3ACB-4D75-87A2-B604AD903D09}"/>
              </a:ext>
            </a:extLst>
          </p:cNvPr>
          <p:cNvSpPr txBox="1"/>
          <p:nvPr/>
        </p:nvSpPr>
        <p:spPr>
          <a:xfrm>
            <a:off x="2350570" y="1253311"/>
            <a:ext cx="3645699" cy="2677656"/>
          </a:xfrm>
          <a:prstGeom prst="rect">
            <a:avLst/>
          </a:prstGeom>
          <a:noFill/>
        </p:spPr>
        <p:txBody>
          <a:bodyPr wrap="square">
            <a:spAutoFit/>
          </a:bodyPr>
          <a:lstStyle/>
          <a:p>
            <a:r>
              <a:rPr lang="fr-FR" sz="2400" dirty="0"/>
              <a:t>🤬 Le cyber harcèlement</a:t>
            </a:r>
          </a:p>
          <a:p>
            <a:endParaRPr lang="fr-FR" sz="2400" dirty="0"/>
          </a:p>
          <a:p>
            <a:endParaRPr lang="fr-FR" sz="2400" dirty="0"/>
          </a:p>
          <a:p>
            <a:r>
              <a:rPr lang="fr-FR" sz="2400" dirty="0"/>
              <a:t>📰 Les fake news</a:t>
            </a:r>
          </a:p>
          <a:p>
            <a:endParaRPr lang="fr-FR" sz="2400" dirty="0"/>
          </a:p>
          <a:p>
            <a:r>
              <a:rPr lang="fr-FR" sz="2400" dirty="0"/>
              <a:t> </a:t>
            </a:r>
          </a:p>
          <a:p>
            <a:endParaRPr lang="fr-FR" sz="2400" dirty="0"/>
          </a:p>
        </p:txBody>
      </p: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11397775-DB90-4AED-8049-54AA5180FB79}" type="datetime1">
              <a:rPr lang="fr-FR" smtClean="0"/>
              <a:t>14/07/2024</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Facebook</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23</a:t>
            </a:fld>
            <a:endParaRPr lang="fr-FR"/>
          </a:p>
        </p:txBody>
      </p:sp>
      <p:sp>
        <p:nvSpPr>
          <p:cNvPr id="7" name="ZoneTexte 6">
            <a:extLst>
              <a:ext uri="{FF2B5EF4-FFF2-40B4-BE49-F238E27FC236}">
                <a16:creationId xmlns:a16="http://schemas.microsoft.com/office/drawing/2014/main" id="{D120B52B-6EFE-4448-B9DF-05101B148350}"/>
              </a:ext>
            </a:extLst>
          </p:cNvPr>
          <p:cNvSpPr txBox="1"/>
          <p:nvPr/>
        </p:nvSpPr>
        <p:spPr>
          <a:xfrm>
            <a:off x="4071494" y="779426"/>
            <a:ext cx="4049008" cy="461665"/>
          </a:xfrm>
          <a:prstGeom prst="rect">
            <a:avLst/>
          </a:prstGeom>
          <a:noFill/>
        </p:spPr>
        <p:txBody>
          <a:bodyPr wrap="square">
            <a:spAutoFit/>
          </a:bodyPr>
          <a:lstStyle/>
          <a:p>
            <a:pPr algn="ctr"/>
            <a:r>
              <a:rPr lang="fr-FR" sz="2400" b="1" dirty="0"/>
              <a:t>Les bonnes pratiques</a:t>
            </a:r>
          </a:p>
        </p:txBody>
      </p:sp>
      <p:sp>
        <p:nvSpPr>
          <p:cNvPr id="12" name="ZoneTexte 11">
            <a:extLst>
              <a:ext uri="{FF2B5EF4-FFF2-40B4-BE49-F238E27FC236}">
                <a16:creationId xmlns:a16="http://schemas.microsoft.com/office/drawing/2014/main" id="{1B5C8568-BEA2-4C9A-9225-11ED7E0ED52C}"/>
              </a:ext>
            </a:extLst>
          </p:cNvPr>
          <p:cNvSpPr txBox="1"/>
          <p:nvPr/>
        </p:nvSpPr>
        <p:spPr>
          <a:xfrm>
            <a:off x="6095998" y="1207287"/>
            <a:ext cx="5800253" cy="2677656"/>
          </a:xfrm>
          <a:prstGeom prst="rect">
            <a:avLst/>
          </a:prstGeom>
          <a:noFill/>
        </p:spPr>
        <p:txBody>
          <a:bodyPr wrap="square">
            <a:spAutoFit/>
          </a:bodyPr>
          <a:lstStyle/>
          <a:p>
            <a:r>
              <a:rPr lang="fr-FR" sz="2400" dirty="0"/>
              <a:t>👉 le dénoncer</a:t>
            </a:r>
          </a:p>
          <a:p>
            <a:endParaRPr lang="fr-FR" sz="2400" dirty="0"/>
          </a:p>
          <a:p>
            <a:endParaRPr lang="fr-FR" sz="2400" dirty="0"/>
          </a:p>
          <a:p>
            <a:r>
              <a:rPr lang="fr-FR" sz="2400" dirty="0"/>
              <a:t>🔍 Se renseigner</a:t>
            </a:r>
          </a:p>
          <a:p>
            <a:endParaRPr lang="fr-FR" sz="2400" dirty="0"/>
          </a:p>
          <a:p>
            <a:r>
              <a:rPr lang="fr-FR" sz="2400" dirty="0"/>
              <a:t> </a:t>
            </a:r>
          </a:p>
          <a:p>
            <a:endParaRPr lang="fr-FR" sz="2400" dirty="0"/>
          </a:p>
        </p:txBody>
      </p:sp>
      <p:sp>
        <p:nvSpPr>
          <p:cNvPr id="13" name="ZoneTexte 12">
            <a:extLst>
              <a:ext uri="{FF2B5EF4-FFF2-40B4-BE49-F238E27FC236}">
                <a16:creationId xmlns:a16="http://schemas.microsoft.com/office/drawing/2014/main" id="{DCD4BB88-FD71-4C64-8E46-2821408CE465}"/>
              </a:ext>
            </a:extLst>
          </p:cNvPr>
          <p:cNvSpPr txBox="1"/>
          <p:nvPr/>
        </p:nvSpPr>
        <p:spPr>
          <a:xfrm>
            <a:off x="1092025" y="1746424"/>
            <a:ext cx="9808488" cy="369332"/>
          </a:xfrm>
          <a:prstGeom prst="rect">
            <a:avLst/>
          </a:prstGeom>
          <a:noFill/>
        </p:spPr>
        <p:txBody>
          <a:bodyPr wrap="square">
            <a:spAutoFit/>
          </a:bodyPr>
          <a:lstStyle/>
          <a:p>
            <a:pPr algn="ctr"/>
            <a:r>
              <a:rPr lang="fr-FR" dirty="0"/>
              <a:t>https://www.education.gouv.fr/non-au-harcelement/qu-est-ce-que-le-cyberharcelement-325358</a:t>
            </a:r>
          </a:p>
        </p:txBody>
      </p:sp>
      <p:sp>
        <p:nvSpPr>
          <p:cNvPr id="14" name="ZoneTexte 13">
            <a:extLst>
              <a:ext uri="{FF2B5EF4-FFF2-40B4-BE49-F238E27FC236}">
                <a16:creationId xmlns:a16="http://schemas.microsoft.com/office/drawing/2014/main" id="{ECEDDC66-5FCF-4F82-AEEB-3D6094BE8FA1}"/>
              </a:ext>
            </a:extLst>
          </p:cNvPr>
          <p:cNvSpPr txBox="1"/>
          <p:nvPr/>
        </p:nvSpPr>
        <p:spPr>
          <a:xfrm>
            <a:off x="1191754" y="2807390"/>
            <a:ext cx="9609030" cy="369332"/>
          </a:xfrm>
          <a:prstGeom prst="rect">
            <a:avLst/>
          </a:prstGeom>
          <a:noFill/>
        </p:spPr>
        <p:txBody>
          <a:bodyPr wrap="square">
            <a:spAutoFit/>
          </a:bodyPr>
          <a:lstStyle/>
          <a:p>
            <a:pPr algn="ctr"/>
            <a:r>
              <a:rPr lang="fr-FR" dirty="0"/>
              <a:t>https://www.lemonde.fr/verification/</a:t>
            </a:r>
          </a:p>
        </p:txBody>
      </p:sp>
    </p:spTree>
    <p:extLst>
      <p:ext uri="{BB962C8B-B14F-4D97-AF65-F5344CB8AC3E}">
        <p14:creationId xmlns:p14="http://schemas.microsoft.com/office/powerpoint/2010/main" val="1781935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 Un peu de sécurité</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074078E5-3ACB-4D75-87A2-B604AD903D09}"/>
              </a:ext>
            </a:extLst>
          </p:cNvPr>
          <p:cNvSpPr txBox="1"/>
          <p:nvPr/>
        </p:nvSpPr>
        <p:spPr>
          <a:xfrm>
            <a:off x="2350570" y="1253311"/>
            <a:ext cx="3645699" cy="3785652"/>
          </a:xfrm>
          <a:prstGeom prst="rect">
            <a:avLst/>
          </a:prstGeom>
          <a:noFill/>
        </p:spPr>
        <p:txBody>
          <a:bodyPr wrap="square">
            <a:spAutoFit/>
          </a:bodyPr>
          <a:lstStyle/>
          <a:p>
            <a:r>
              <a:rPr lang="fr-FR" sz="2400" dirty="0"/>
              <a:t>🤬 Le cyber harcèlement</a:t>
            </a:r>
          </a:p>
          <a:p>
            <a:endParaRPr lang="fr-FR" sz="2400" dirty="0"/>
          </a:p>
          <a:p>
            <a:endParaRPr lang="fr-FR" sz="2400" dirty="0"/>
          </a:p>
          <a:p>
            <a:r>
              <a:rPr lang="fr-FR" sz="2400" dirty="0"/>
              <a:t>📰 Les fake news</a:t>
            </a:r>
          </a:p>
          <a:p>
            <a:endParaRPr lang="fr-FR" sz="2400" dirty="0"/>
          </a:p>
          <a:p>
            <a:r>
              <a:rPr lang="fr-FR" sz="2400" dirty="0"/>
              <a:t> </a:t>
            </a:r>
          </a:p>
          <a:p>
            <a:r>
              <a:rPr lang="fr-FR" sz="2400" dirty="0"/>
              <a:t>📲 Addiction aux écrans</a:t>
            </a:r>
          </a:p>
          <a:p>
            <a:endParaRPr lang="fr-FR" sz="2400" dirty="0"/>
          </a:p>
          <a:p>
            <a:endParaRPr lang="fr-FR" sz="2400" dirty="0"/>
          </a:p>
          <a:p>
            <a:endParaRPr lang="fr-FR" sz="2400" dirty="0"/>
          </a:p>
        </p:txBody>
      </p: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11397775-DB90-4AED-8049-54AA5180FB79}" type="datetime1">
              <a:rPr lang="fr-FR" smtClean="0"/>
              <a:t>14/07/2024</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Facebook</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24</a:t>
            </a:fld>
            <a:endParaRPr lang="fr-FR"/>
          </a:p>
        </p:txBody>
      </p:sp>
      <p:sp>
        <p:nvSpPr>
          <p:cNvPr id="7" name="ZoneTexte 6">
            <a:extLst>
              <a:ext uri="{FF2B5EF4-FFF2-40B4-BE49-F238E27FC236}">
                <a16:creationId xmlns:a16="http://schemas.microsoft.com/office/drawing/2014/main" id="{D120B52B-6EFE-4448-B9DF-05101B148350}"/>
              </a:ext>
            </a:extLst>
          </p:cNvPr>
          <p:cNvSpPr txBox="1"/>
          <p:nvPr/>
        </p:nvSpPr>
        <p:spPr>
          <a:xfrm>
            <a:off x="4071494" y="779426"/>
            <a:ext cx="4049008" cy="461665"/>
          </a:xfrm>
          <a:prstGeom prst="rect">
            <a:avLst/>
          </a:prstGeom>
          <a:noFill/>
        </p:spPr>
        <p:txBody>
          <a:bodyPr wrap="square">
            <a:spAutoFit/>
          </a:bodyPr>
          <a:lstStyle/>
          <a:p>
            <a:pPr algn="ctr"/>
            <a:r>
              <a:rPr lang="fr-FR" sz="2400" b="1" dirty="0"/>
              <a:t>Les bonnes pratiques</a:t>
            </a:r>
          </a:p>
        </p:txBody>
      </p:sp>
      <p:sp>
        <p:nvSpPr>
          <p:cNvPr id="12" name="ZoneTexte 11">
            <a:extLst>
              <a:ext uri="{FF2B5EF4-FFF2-40B4-BE49-F238E27FC236}">
                <a16:creationId xmlns:a16="http://schemas.microsoft.com/office/drawing/2014/main" id="{1B5C8568-BEA2-4C9A-9225-11ED7E0ED52C}"/>
              </a:ext>
            </a:extLst>
          </p:cNvPr>
          <p:cNvSpPr txBox="1"/>
          <p:nvPr/>
        </p:nvSpPr>
        <p:spPr>
          <a:xfrm>
            <a:off x="6095998" y="1207287"/>
            <a:ext cx="5800253" cy="3785652"/>
          </a:xfrm>
          <a:prstGeom prst="rect">
            <a:avLst/>
          </a:prstGeom>
          <a:noFill/>
        </p:spPr>
        <p:txBody>
          <a:bodyPr wrap="square">
            <a:spAutoFit/>
          </a:bodyPr>
          <a:lstStyle/>
          <a:p>
            <a:r>
              <a:rPr lang="fr-FR" sz="2400" dirty="0"/>
              <a:t>👉 le dénoncer</a:t>
            </a:r>
          </a:p>
          <a:p>
            <a:endParaRPr lang="fr-FR" sz="2400" dirty="0"/>
          </a:p>
          <a:p>
            <a:endParaRPr lang="fr-FR" sz="2400" dirty="0"/>
          </a:p>
          <a:p>
            <a:r>
              <a:rPr lang="fr-FR" sz="2400" dirty="0"/>
              <a:t>🔍 Se renseigner</a:t>
            </a:r>
          </a:p>
          <a:p>
            <a:endParaRPr lang="fr-FR" sz="2400" dirty="0"/>
          </a:p>
          <a:p>
            <a:r>
              <a:rPr lang="fr-FR" sz="2400" dirty="0"/>
              <a:t> </a:t>
            </a:r>
          </a:p>
          <a:p>
            <a:r>
              <a:rPr lang="fr-FR" sz="2400" dirty="0"/>
              <a:t>❌ Limiter son temps sur les écrans</a:t>
            </a:r>
          </a:p>
          <a:p>
            <a:endParaRPr lang="fr-FR" sz="2400" dirty="0"/>
          </a:p>
          <a:p>
            <a:endParaRPr lang="fr-FR" sz="2400" dirty="0"/>
          </a:p>
          <a:p>
            <a:r>
              <a:rPr lang="fr-FR" sz="2400" dirty="0"/>
              <a:t> </a:t>
            </a:r>
          </a:p>
        </p:txBody>
      </p:sp>
      <p:sp>
        <p:nvSpPr>
          <p:cNvPr id="13" name="ZoneTexte 12">
            <a:extLst>
              <a:ext uri="{FF2B5EF4-FFF2-40B4-BE49-F238E27FC236}">
                <a16:creationId xmlns:a16="http://schemas.microsoft.com/office/drawing/2014/main" id="{DCD4BB88-FD71-4C64-8E46-2821408CE465}"/>
              </a:ext>
            </a:extLst>
          </p:cNvPr>
          <p:cNvSpPr txBox="1"/>
          <p:nvPr/>
        </p:nvSpPr>
        <p:spPr>
          <a:xfrm>
            <a:off x="1092025" y="1746424"/>
            <a:ext cx="9808488" cy="369332"/>
          </a:xfrm>
          <a:prstGeom prst="rect">
            <a:avLst/>
          </a:prstGeom>
          <a:noFill/>
        </p:spPr>
        <p:txBody>
          <a:bodyPr wrap="square">
            <a:spAutoFit/>
          </a:bodyPr>
          <a:lstStyle/>
          <a:p>
            <a:pPr algn="ctr"/>
            <a:r>
              <a:rPr lang="fr-FR" dirty="0"/>
              <a:t>https://www.education.gouv.fr/non-au-harcelement/qu-est-ce-que-le-cyberharcelement-325358</a:t>
            </a:r>
          </a:p>
        </p:txBody>
      </p:sp>
      <p:sp>
        <p:nvSpPr>
          <p:cNvPr id="14" name="ZoneTexte 13">
            <a:extLst>
              <a:ext uri="{FF2B5EF4-FFF2-40B4-BE49-F238E27FC236}">
                <a16:creationId xmlns:a16="http://schemas.microsoft.com/office/drawing/2014/main" id="{ECEDDC66-5FCF-4F82-AEEB-3D6094BE8FA1}"/>
              </a:ext>
            </a:extLst>
          </p:cNvPr>
          <p:cNvSpPr txBox="1"/>
          <p:nvPr/>
        </p:nvSpPr>
        <p:spPr>
          <a:xfrm>
            <a:off x="1191754" y="2807390"/>
            <a:ext cx="9609030" cy="369332"/>
          </a:xfrm>
          <a:prstGeom prst="rect">
            <a:avLst/>
          </a:prstGeom>
          <a:noFill/>
        </p:spPr>
        <p:txBody>
          <a:bodyPr wrap="square">
            <a:spAutoFit/>
          </a:bodyPr>
          <a:lstStyle/>
          <a:p>
            <a:pPr algn="ctr"/>
            <a:r>
              <a:rPr lang="fr-FR" dirty="0"/>
              <a:t>https://www.lemonde.fr/verification/</a:t>
            </a:r>
          </a:p>
        </p:txBody>
      </p:sp>
      <p:grpSp>
        <p:nvGrpSpPr>
          <p:cNvPr id="6" name="Groupe 5">
            <a:extLst>
              <a:ext uri="{FF2B5EF4-FFF2-40B4-BE49-F238E27FC236}">
                <a16:creationId xmlns:a16="http://schemas.microsoft.com/office/drawing/2014/main" id="{46DEE81E-AC4A-406A-BFEA-BFF46A2AD1E2}"/>
              </a:ext>
            </a:extLst>
          </p:cNvPr>
          <p:cNvGrpSpPr/>
          <p:nvPr/>
        </p:nvGrpSpPr>
        <p:grpSpPr>
          <a:xfrm>
            <a:off x="3726639" y="3984143"/>
            <a:ext cx="4539260" cy="503819"/>
            <a:chOff x="4071494" y="4023564"/>
            <a:chExt cx="4539260" cy="503819"/>
          </a:xfrm>
        </p:grpSpPr>
        <p:pic>
          <p:nvPicPr>
            <p:cNvPr id="4" name="Image 3">
              <a:extLst>
                <a:ext uri="{FF2B5EF4-FFF2-40B4-BE49-F238E27FC236}">
                  <a16:creationId xmlns:a16="http://schemas.microsoft.com/office/drawing/2014/main" id="{3D7D3681-0D94-4CFB-8796-FD28E2CE36F2}"/>
                </a:ext>
              </a:extLst>
            </p:cNvPr>
            <p:cNvPicPr>
              <a:picLocks noChangeAspect="1"/>
            </p:cNvPicPr>
            <p:nvPr/>
          </p:nvPicPr>
          <p:blipFill>
            <a:blip r:embed="rId3"/>
            <a:stretch>
              <a:fillRect/>
            </a:stretch>
          </p:blipFill>
          <p:spPr>
            <a:xfrm>
              <a:off x="4071494" y="4023564"/>
              <a:ext cx="498343" cy="503819"/>
            </a:xfrm>
            <a:prstGeom prst="rect">
              <a:avLst/>
            </a:prstGeom>
          </p:spPr>
        </p:pic>
        <p:sp>
          <p:nvSpPr>
            <p:cNvPr id="15" name="ZoneTexte 14">
              <a:extLst>
                <a:ext uri="{FF2B5EF4-FFF2-40B4-BE49-F238E27FC236}">
                  <a16:creationId xmlns:a16="http://schemas.microsoft.com/office/drawing/2014/main" id="{B46C391D-946B-43FE-99DA-50AFFD50C310}"/>
                </a:ext>
              </a:extLst>
            </p:cNvPr>
            <p:cNvSpPr txBox="1"/>
            <p:nvPr/>
          </p:nvSpPr>
          <p:spPr>
            <a:xfrm>
              <a:off x="4320666" y="4081037"/>
              <a:ext cx="4290088" cy="369332"/>
            </a:xfrm>
            <a:prstGeom prst="rect">
              <a:avLst/>
            </a:prstGeom>
            <a:noFill/>
          </p:spPr>
          <p:txBody>
            <a:bodyPr wrap="square">
              <a:spAutoFit/>
            </a:bodyPr>
            <a:lstStyle/>
            <a:p>
              <a:pPr algn="ctr"/>
              <a:r>
                <a:rPr lang="fr-FR" dirty="0"/>
                <a:t>Application antisocial sur le téléphone</a:t>
              </a:r>
            </a:p>
          </p:txBody>
        </p:sp>
      </p:grpSp>
    </p:spTree>
    <p:extLst>
      <p:ext uri="{BB962C8B-B14F-4D97-AF65-F5344CB8AC3E}">
        <p14:creationId xmlns:p14="http://schemas.microsoft.com/office/powerpoint/2010/main" val="1759023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 Un peu de sécurité</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074078E5-3ACB-4D75-87A2-B604AD903D09}"/>
              </a:ext>
            </a:extLst>
          </p:cNvPr>
          <p:cNvSpPr txBox="1"/>
          <p:nvPr/>
        </p:nvSpPr>
        <p:spPr>
          <a:xfrm>
            <a:off x="2350570" y="1253311"/>
            <a:ext cx="3645699" cy="4893647"/>
          </a:xfrm>
          <a:prstGeom prst="rect">
            <a:avLst/>
          </a:prstGeom>
          <a:noFill/>
        </p:spPr>
        <p:txBody>
          <a:bodyPr wrap="square">
            <a:spAutoFit/>
          </a:bodyPr>
          <a:lstStyle/>
          <a:p>
            <a:r>
              <a:rPr lang="fr-FR" sz="2400" dirty="0"/>
              <a:t>🤬 Le cyber harcèlement</a:t>
            </a:r>
          </a:p>
          <a:p>
            <a:endParaRPr lang="fr-FR" sz="2400" dirty="0"/>
          </a:p>
          <a:p>
            <a:endParaRPr lang="fr-FR" sz="2400" dirty="0"/>
          </a:p>
          <a:p>
            <a:r>
              <a:rPr lang="fr-FR" sz="2400" dirty="0"/>
              <a:t>📰 Les fake news</a:t>
            </a:r>
          </a:p>
          <a:p>
            <a:endParaRPr lang="fr-FR" sz="2400" dirty="0"/>
          </a:p>
          <a:p>
            <a:r>
              <a:rPr lang="fr-FR" sz="2400" dirty="0"/>
              <a:t> </a:t>
            </a:r>
          </a:p>
          <a:p>
            <a:r>
              <a:rPr lang="fr-FR" sz="2400" dirty="0"/>
              <a:t>📲 Addiction aux écrans</a:t>
            </a:r>
          </a:p>
          <a:p>
            <a:endParaRPr lang="fr-FR" sz="2400" dirty="0"/>
          </a:p>
          <a:p>
            <a:endParaRPr lang="fr-FR" sz="2400" dirty="0"/>
          </a:p>
          <a:p>
            <a:r>
              <a:rPr lang="fr-FR" sz="2400" dirty="0"/>
              <a:t>🎭 Usurpation d’identité</a:t>
            </a:r>
          </a:p>
          <a:p>
            <a:endParaRPr lang="fr-FR" sz="2400" dirty="0"/>
          </a:p>
          <a:p>
            <a:endParaRPr lang="fr-FR" sz="2400" dirty="0"/>
          </a:p>
          <a:p>
            <a:endParaRPr lang="fr-FR" sz="2400" dirty="0"/>
          </a:p>
        </p:txBody>
      </p: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11397775-DB90-4AED-8049-54AA5180FB79}" type="datetime1">
              <a:rPr lang="fr-FR" smtClean="0"/>
              <a:t>14/07/2024</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Facebook</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25</a:t>
            </a:fld>
            <a:endParaRPr lang="fr-FR"/>
          </a:p>
        </p:txBody>
      </p:sp>
      <p:sp>
        <p:nvSpPr>
          <p:cNvPr id="7" name="ZoneTexte 6">
            <a:extLst>
              <a:ext uri="{FF2B5EF4-FFF2-40B4-BE49-F238E27FC236}">
                <a16:creationId xmlns:a16="http://schemas.microsoft.com/office/drawing/2014/main" id="{D120B52B-6EFE-4448-B9DF-05101B148350}"/>
              </a:ext>
            </a:extLst>
          </p:cNvPr>
          <p:cNvSpPr txBox="1"/>
          <p:nvPr/>
        </p:nvSpPr>
        <p:spPr>
          <a:xfrm>
            <a:off x="4071494" y="779426"/>
            <a:ext cx="4049008" cy="461665"/>
          </a:xfrm>
          <a:prstGeom prst="rect">
            <a:avLst/>
          </a:prstGeom>
          <a:noFill/>
        </p:spPr>
        <p:txBody>
          <a:bodyPr wrap="square">
            <a:spAutoFit/>
          </a:bodyPr>
          <a:lstStyle/>
          <a:p>
            <a:pPr algn="ctr"/>
            <a:r>
              <a:rPr lang="fr-FR" sz="2400" b="1" dirty="0"/>
              <a:t>Les bonnes pratiques</a:t>
            </a:r>
          </a:p>
        </p:txBody>
      </p:sp>
      <p:sp>
        <p:nvSpPr>
          <p:cNvPr id="12" name="ZoneTexte 11">
            <a:extLst>
              <a:ext uri="{FF2B5EF4-FFF2-40B4-BE49-F238E27FC236}">
                <a16:creationId xmlns:a16="http://schemas.microsoft.com/office/drawing/2014/main" id="{1B5C8568-BEA2-4C9A-9225-11ED7E0ED52C}"/>
              </a:ext>
            </a:extLst>
          </p:cNvPr>
          <p:cNvSpPr txBox="1"/>
          <p:nvPr/>
        </p:nvSpPr>
        <p:spPr>
          <a:xfrm>
            <a:off x="6095998" y="1207287"/>
            <a:ext cx="5800253" cy="4893647"/>
          </a:xfrm>
          <a:prstGeom prst="rect">
            <a:avLst/>
          </a:prstGeom>
          <a:noFill/>
        </p:spPr>
        <p:txBody>
          <a:bodyPr wrap="square">
            <a:spAutoFit/>
          </a:bodyPr>
          <a:lstStyle/>
          <a:p>
            <a:r>
              <a:rPr lang="fr-FR" sz="2400" dirty="0"/>
              <a:t>👉 le dénoncer</a:t>
            </a:r>
          </a:p>
          <a:p>
            <a:endParaRPr lang="fr-FR" sz="2400" dirty="0"/>
          </a:p>
          <a:p>
            <a:endParaRPr lang="fr-FR" sz="2400" dirty="0"/>
          </a:p>
          <a:p>
            <a:r>
              <a:rPr lang="fr-FR" sz="2400" dirty="0"/>
              <a:t>🔍 Se renseigner</a:t>
            </a:r>
          </a:p>
          <a:p>
            <a:endParaRPr lang="fr-FR" sz="2400" dirty="0"/>
          </a:p>
          <a:p>
            <a:r>
              <a:rPr lang="fr-FR" sz="2400" dirty="0"/>
              <a:t> </a:t>
            </a:r>
          </a:p>
          <a:p>
            <a:r>
              <a:rPr lang="fr-FR" sz="2400" dirty="0"/>
              <a:t>❌ Limiter son temps sur les écrans</a:t>
            </a:r>
          </a:p>
          <a:p>
            <a:endParaRPr lang="fr-FR" sz="2400" dirty="0"/>
          </a:p>
          <a:p>
            <a:endParaRPr lang="fr-FR" sz="2400" dirty="0"/>
          </a:p>
          <a:p>
            <a:r>
              <a:rPr lang="fr-FR" sz="2400" dirty="0"/>
              <a:t> ❗ Ne pas partager de données personnelles</a:t>
            </a:r>
          </a:p>
          <a:p>
            <a:endParaRPr lang="fr-FR" sz="2400" dirty="0"/>
          </a:p>
          <a:p>
            <a:endParaRPr lang="fr-FR" sz="2400" dirty="0"/>
          </a:p>
          <a:p>
            <a:endParaRPr lang="fr-FR" sz="2400" dirty="0"/>
          </a:p>
        </p:txBody>
      </p:sp>
      <p:sp>
        <p:nvSpPr>
          <p:cNvPr id="13" name="ZoneTexte 12">
            <a:extLst>
              <a:ext uri="{FF2B5EF4-FFF2-40B4-BE49-F238E27FC236}">
                <a16:creationId xmlns:a16="http://schemas.microsoft.com/office/drawing/2014/main" id="{DCD4BB88-FD71-4C64-8E46-2821408CE465}"/>
              </a:ext>
            </a:extLst>
          </p:cNvPr>
          <p:cNvSpPr txBox="1"/>
          <p:nvPr/>
        </p:nvSpPr>
        <p:spPr>
          <a:xfrm>
            <a:off x="1092025" y="1746424"/>
            <a:ext cx="9808488" cy="369332"/>
          </a:xfrm>
          <a:prstGeom prst="rect">
            <a:avLst/>
          </a:prstGeom>
          <a:noFill/>
        </p:spPr>
        <p:txBody>
          <a:bodyPr wrap="square">
            <a:spAutoFit/>
          </a:bodyPr>
          <a:lstStyle/>
          <a:p>
            <a:pPr algn="ctr"/>
            <a:r>
              <a:rPr lang="fr-FR" dirty="0"/>
              <a:t>https://www.education.gouv.fr/non-au-harcelement/qu-est-ce-que-le-cyberharcelement-325358</a:t>
            </a:r>
          </a:p>
        </p:txBody>
      </p:sp>
      <p:sp>
        <p:nvSpPr>
          <p:cNvPr id="14" name="ZoneTexte 13">
            <a:extLst>
              <a:ext uri="{FF2B5EF4-FFF2-40B4-BE49-F238E27FC236}">
                <a16:creationId xmlns:a16="http://schemas.microsoft.com/office/drawing/2014/main" id="{ECEDDC66-5FCF-4F82-AEEB-3D6094BE8FA1}"/>
              </a:ext>
            </a:extLst>
          </p:cNvPr>
          <p:cNvSpPr txBox="1"/>
          <p:nvPr/>
        </p:nvSpPr>
        <p:spPr>
          <a:xfrm>
            <a:off x="1191754" y="2807390"/>
            <a:ext cx="9609030" cy="369332"/>
          </a:xfrm>
          <a:prstGeom prst="rect">
            <a:avLst/>
          </a:prstGeom>
          <a:noFill/>
        </p:spPr>
        <p:txBody>
          <a:bodyPr wrap="square">
            <a:spAutoFit/>
          </a:bodyPr>
          <a:lstStyle/>
          <a:p>
            <a:pPr algn="ctr"/>
            <a:r>
              <a:rPr lang="fr-FR" dirty="0"/>
              <a:t>https://www.lemonde.fr/verification/</a:t>
            </a:r>
          </a:p>
        </p:txBody>
      </p:sp>
      <p:grpSp>
        <p:nvGrpSpPr>
          <p:cNvPr id="6" name="Groupe 5">
            <a:extLst>
              <a:ext uri="{FF2B5EF4-FFF2-40B4-BE49-F238E27FC236}">
                <a16:creationId xmlns:a16="http://schemas.microsoft.com/office/drawing/2014/main" id="{46DEE81E-AC4A-406A-BFEA-BFF46A2AD1E2}"/>
              </a:ext>
            </a:extLst>
          </p:cNvPr>
          <p:cNvGrpSpPr/>
          <p:nvPr/>
        </p:nvGrpSpPr>
        <p:grpSpPr>
          <a:xfrm>
            <a:off x="3726639" y="3984143"/>
            <a:ext cx="4539260" cy="503819"/>
            <a:chOff x="4071494" y="4023564"/>
            <a:chExt cx="4539260" cy="503819"/>
          </a:xfrm>
        </p:grpSpPr>
        <p:pic>
          <p:nvPicPr>
            <p:cNvPr id="4" name="Image 3">
              <a:extLst>
                <a:ext uri="{FF2B5EF4-FFF2-40B4-BE49-F238E27FC236}">
                  <a16:creationId xmlns:a16="http://schemas.microsoft.com/office/drawing/2014/main" id="{3D7D3681-0D94-4CFB-8796-FD28E2CE36F2}"/>
                </a:ext>
              </a:extLst>
            </p:cNvPr>
            <p:cNvPicPr>
              <a:picLocks noChangeAspect="1"/>
            </p:cNvPicPr>
            <p:nvPr/>
          </p:nvPicPr>
          <p:blipFill>
            <a:blip r:embed="rId3"/>
            <a:stretch>
              <a:fillRect/>
            </a:stretch>
          </p:blipFill>
          <p:spPr>
            <a:xfrm>
              <a:off x="4071494" y="4023564"/>
              <a:ext cx="498343" cy="503819"/>
            </a:xfrm>
            <a:prstGeom prst="rect">
              <a:avLst/>
            </a:prstGeom>
          </p:spPr>
        </p:pic>
        <p:sp>
          <p:nvSpPr>
            <p:cNvPr id="15" name="ZoneTexte 14">
              <a:extLst>
                <a:ext uri="{FF2B5EF4-FFF2-40B4-BE49-F238E27FC236}">
                  <a16:creationId xmlns:a16="http://schemas.microsoft.com/office/drawing/2014/main" id="{B46C391D-946B-43FE-99DA-50AFFD50C310}"/>
                </a:ext>
              </a:extLst>
            </p:cNvPr>
            <p:cNvSpPr txBox="1"/>
            <p:nvPr/>
          </p:nvSpPr>
          <p:spPr>
            <a:xfrm>
              <a:off x="4320666" y="4081037"/>
              <a:ext cx="4290088" cy="369332"/>
            </a:xfrm>
            <a:prstGeom prst="rect">
              <a:avLst/>
            </a:prstGeom>
            <a:noFill/>
          </p:spPr>
          <p:txBody>
            <a:bodyPr wrap="square">
              <a:spAutoFit/>
            </a:bodyPr>
            <a:lstStyle/>
            <a:p>
              <a:pPr algn="ctr"/>
              <a:r>
                <a:rPr lang="fr-FR" dirty="0"/>
                <a:t>Application antisocial sur le téléphone</a:t>
              </a:r>
            </a:p>
          </p:txBody>
        </p:sp>
      </p:grpSp>
      <p:sp>
        <p:nvSpPr>
          <p:cNvPr id="17" name="ZoneTexte 16">
            <a:extLst>
              <a:ext uri="{FF2B5EF4-FFF2-40B4-BE49-F238E27FC236}">
                <a16:creationId xmlns:a16="http://schemas.microsoft.com/office/drawing/2014/main" id="{DA8A8B49-01A8-4E1E-8D5F-A91C0E995B39}"/>
              </a:ext>
            </a:extLst>
          </p:cNvPr>
          <p:cNvSpPr txBox="1"/>
          <p:nvPr/>
        </p:nvSpPr>
        <p:spPr>
          <a:xfrm>
            <a:off x="1092025" y="5122124"/>
            <a:ext cx="10261774" cy="369332"/>
          </a:xfrm>
          <a:prstGeom prst="rect">
            <a:avLst/>
          </a:prstGeom>
          <a:noFill/>
        </p:spPr>
        <p:txBody>
          <a:bodyPr wrap="square">
            <a:spAutoFit/>
          </a:bodyPr>
          <a:lstStyle/>
          <a:p>
            <a:pPr algn="ctr"/>
            <a:r>
              <a:rPr lang="fr-FR" dirty="0"/>
              <a:t>https://www.cnil.fr</a:t>
            </a:r>
          </a:p>
        </p:txBody>
      </p:sp>
    </p:spTree>
    <p:extLst>
      <p:ext uri="{BB962C8B-B14F-4D97-AF65-F5344CB8AC3E}">
        <p14:creationId xmlns:p14="http://schemas.microsoft.com/office/powerpoint/2010/main" val="402137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 Un peu de sécurité</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074078E5-3ACB-4D75-87A2-B604AD903D09}"/>
              </a:ext>
            </a:extLst>
          </p:cNvPr>
          <p:cNvSpPr txBox="1"/>
          <p:nvPr/>
        </p:nvSpPr>
        <p:spPr>
          <a:xfrm>
            <a:off x="2350570" y="1253311"/>
            <a:ext cx="3645699" cy="5632311"/>
          </a:xfrm>
          <a:prstGeom prst="rect">
            <a:avLst/>
          </a:prstGeom>
          <a:noFill/>
        </p:spPr>
        <p:txBody>
          <a:bodyPr wrap="square">
            <a:spAutoFit/>
          </a:bodyPr>
          <a:lstStyle/>
          <a:p>
            <a:r>
              <a:rPr lang="fr-FR" sz="2400" dirty="0"/>
              <a:t>🤬 Le cyber harcèlement</a:t>
            </a:r>
          </a:p>
          <a:p>
            <a:endParaRPr lang="fr-FR" sz="2400" dirty="0"/>
          </a:p>
          <a:p>
            <a:endParaRPr lang="fr-FR" sz="2400" dirty="0"/>
          </a:p>
          <a:p>
            <a:r>
              <a:rPr lang="fr-FR" sz="2400" dirty="0"/>
              <a:t>📰 Les fake news</a:t>
            </a:r>
          </a:p>
          <a:p>
            <a:endParaRPr lang="fr-FR" sz="2400" dirty="0"/>
          </a:p>
          <a:p>
            <a:r>
              <a:rPr lang="fr-FR" sz="2400" dirty="0"/>
              <a:t> </a:t>
            </a:r>
          </a:p>
          <a:p>
            <a:r>
              <a:rPr lang="fr-FR" sz="2400" dirty="0"/>
              <a:t>📲 Addiction aux écrans</a:t>
            </a:r>
          </a:p>
          <a:p>
            <a:endParaRPr lang="fr-FR" sz="2400" dirty="0"/>
          </a:p>
          <a:p>
            <a:endParaRPr lang="fr-FR" sz="2400" dirty="0"/>
          </a:p>
          <a:p>
            <a:r>
              <a:rPr lang="fr-FR" sz="2400" dirty="0"/>
              <a:t>🎭 Usurpation d’identité</a:t>
            </a:r>
          </a:p>
          <a:p>
            <a:endParaRPr lang="fr-FR" sz="2400" dirty="0"/>
          </a:p>
          <a:p>
            <a:endParaRPr lang="fr-FR" sz="2400" dirty="0"/>
          </a:p>
          <a:p>
            <a:r>
              <a:rPr lang="fr-FR" sz="2400" dirty="0"/>
              <a:t>🚔 Arnaques en ligne</a:t>
            </a:r>
          </a:p>
          <a:p>
            <a:r>
              <a:rPr lang="fr-FR" sz="2400" dirty="0"/>
              <a:t>		</a:t>
            </a:r>
          </a:p>
          <a:p>
            <a:endParaRPr lang="fr-FR" sz="2400" dirty="0"/>
          </a:p>
        </p:txBody>
      </p: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11397775-DB90-4AED-8049-54AA5180FB79}" type="datetime1">
              <a:rPr lang="fr-FR" smtClean="0"/>
              <a:t>14/07/2024</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Facebook</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26</a:t>
            </a:fld>
            <a:endParaRPr lang="fr-FR"/>
          </a:p>
        </p:txBody>
      </p:sp>
      <p:sp>
        <p:nvSpPr>
          <p:cNvPr id="7" name="ZoneTexte 6">
            <a:extLst>
              <a:ext uri="{FF2B5EF4-FFF2-40B4-BE49-F238E27FC236}">
                <a16:creationId xmlns:a16="http://schemas.microsoft.com/office/drawing/2014/main" id="{D120B52B-6EFE-4448-B9DF-05101B148350}"/>
              </a:ext>
            </a:extLst>
          </p:cNvPr>
          <p:cNvSpPr txBox="1"/>
          <p:nvPr/>
        </p:nvSpPr>
        <p:spPr>
          <a:xfrm>
            <a:off x="4071494" y="779426"/>
            <a:ext cx="4049008" cy="461665"/>
          </a:xfrm>
          <a:prstGeom prst="rect">
            <a:avLst/>
          </a:prstGeom>
          <a:noFill/>
        </p:spPr>
        <p:txBody>
          <a:bodyPr wrap="square">
            <a:spAutoFit/>
          </a:bodyPr>
          <a:lstStyle/>
          <a:p>
            <a:pPr algn="ctr"/>
            <a:r>
              <a:rPr lang="fr-FR" sz="2400" b="1" dirty="0"/>
              <a:t>Les bonnes pratiques</a:t>
            </a:r>
          </a:p>
        </p:txBody>
      </p:sp>
      <p:sp>
        <p:nvSpPr>
          <p:cNvPr id="12" name="ZoneTexte 11">
            <a:extLst>
              <a:ext uri="{FF2B5EF4-FFF2-40B4-BE49-F238E27FC236}">
                <a16:creationId xmlns:a16="http://schemas.microsoft.com/office/drawing/2014/main" id="{1B5C8568-BEA2-4C9A-9225-11ED7E0ED52C}"/>
              </a:ext>
            </a:extLst>
          </p:cNvPr>
          <p:cNvSpPr txBox="1"/>
          <p:nvPr/>
        </p:nvSpPr>
        <p:spPr>
          <a:xfrm>
            <a:off x="6095998" y="1207287"/>
            <a:ext cx="5800253" cy="5632311"/>
          </a:xfrm>
          <a:prstGeom prst="rect">
            <a:avLst/>
          </a:prstGeom>
          <a:noFill/>
        </p:spPr>
        <p:txBody>
          <a:bodyPr wrap="square">
            <a:spAutoFit/>
          </a:bodyPr>
          <a:lstStyle/>
          <a:p>
            <a:r>
              <a:rPr lang="fr-FR" sz="2400" dirty="0"/>
              <a:t>👉 le dénoncer</a:t>
            </a:r>
          </a:p>
          <a:p>
            <a:endParaRPr lang="fr-FR" sz="2400" dirty="0"/>
          </a:p>
          <a:p>
            <a:endParaRPr lang="fr-FR" sz="2400" dirty="0"/>
          </a:p>
          <a:p>
            <a:r>
              <a:rPr lang="fr-FR" sz="2400" dirty="0"/>
              <a:t>🔍 Se renseigner</a:t>
            </a:r>
          </a:p>
          <a:p>
            <a:endParaRPr lang="fr-FR" sz="2400" dirty="0"/>
          </a:p>
          <a:p>
            <a:r>
              <a:rPr lang="fr-FR" sz="2400" dirty="0"/>
              <a:t> </a:t>
            </a:r>
          </a:p>
          <a:p>
            <a:r>
              <a:rPr lang="fr-FR" sz="2400" dirty="0"/>
              <a:t>❌ Limiter son temps sur les écrans</a:t>
            </a:r>
          </a:p>
          <a:p>
            <a:endParaRPr lang="fr-FR" sz="2400" dirty="0"/>
          </a:p>
          <a:p>
            <a:endParaRPr lang="fr-FR" sz="2400" dirty="0"/>
          </a:p>
          <a:p>
            <a:r>
              <a:rPr lang="fr-FR" sz="2400" dirty="0"/>
              <a:t> ❗ Ne pas partager de données personnelles</a:t>
            </a:r>
          </a:p>
          <a:p>
            <a:endParaRPr lang="fr-FR" sz="2400" dirty="0"/>
          </a:p>
          <a:p>
            <a:endParaRPr lang="fr-FR" sz="2400" dirty="0"/>
          </a:p>
          <a:p>
            <a:r>
              <a:rPr lang="fr-FR" sz="2400" dirty="0"/>
              <a:t>🔒 Se méfier quand on a un doute</a:t>
            </a:r>
          </a:p>
          <a:p>
            <a:r>
              <a:rPr lang="fr-FR" sz="2400" dirty="0"/>
              <a:t>		</a:t>
            </a:r>
          </a:p>
          <a:p>
            <a:endParaRPr lang="fr-FR" sz="2400" dirty="0"/>
          </a:p>
        </p:txBody>
      </p:sp>
      <p:sp>
        <p:nvSpPr>
          <p:cNvPr id="13" name="ZoneTexte 12">
            <a:extLst>
              <a:ext uri="{FF2B5EF4-FFF2-40B4-BE49-F238E27FC236}">
                <a16:creationId xmlns:a16="http://schemas.microsoft.com/office/drawing/2014/main" id="{DCD4BB88-FD71-4C64-8E46-2821408CE465}"/>
              </a:ext>
            </a:extLst>
          </p:cNvPr>
          <p:cNvSpPr txBox="1"/>
          <p:nvPr/>
        </p:nvSpPr>
        <p:spPr>
          <a:xfrm>
            <a:off x="1092025" y="1746424"/>
            <a:ext cx="9808488" cy="369332"/>
          </a:xfrm>
          <a:prstGeom prst="rect">
            <a:avLst/>
          </a:prstGeom>
          <a:noFill/>
        </p:spPr>
        <p:txBody>
          <a:bodyPr wrap="square">
            <a:spAutoFit/>
          </a:bodyPr>
          <a:lstStyle/>
          <a:p>
            <a:pPr algn="ctr"/>
            <a:r>
              <a:rPr lang="fr-FR" dirty="0"/>
              <a:t>https://www.education.gouv.fr/non-au-harcelement/qu-est-ce-que-le-cyberharcelement-325358</a:t>
            </a:r>
          </a:p>
        </p:txBody>
      </p:sp>
      <p:sp>
        <p:nvSpPr>
          <p:cNvPr id="14" name="ZoneTexte 13">
            <a:extLst>
              <a:ext uri="{FF2B5EF4-FFF2-40B4-BE49-F238E27FC236}">
                <a16:creationId xmlns:a16="http://schemas.microsoft.com/office/drawing/2014/main" id="{ECEDDC66-5FCF-4F82-AEEB-3D6094BE8FA1}"/>
              </a:ext>
            </a:extLst>
          </p:cNvPr>
          <p:cNvSpPr txBox="1"/>
          <p:nvPr/>
        </p:nvSpPr>
        <p:spPr>
          <a:xfrm>
            <a:off x="1191754" y="2807390"/>
            <a:ext cx="9609030" cy="369332"/>
          </a:xfrm>
          <a:prstGeom prst="rect">
            <a:avLst/>
          </a:prstGeom>
          <a:noFill/>
        </p:spPr>
        <p:txBody>
          <a:bodyPr wrap="square">
            <a:spAutoFit/>
          </a:bodyPr>
          <a:lstStyle/>
          <a:p>
            <a:pPr algn="ctr"/>
            <a:r>
              <a:rPr lang="fr-FR" dirty="0"/>
              <a:t>https://www.lemonde.fr/verification/</a:t>
            </a:r>
          </a:p>
        </p:txBody>
      </p:sp>
      <p:grpSp>
        <p:nvGrpSpPr>
          <p:cNvPr id="6" name="Groupe 5">
            <a:extLst>
              <a:ext uri="{FF2B5EF4-FFF2-40B4-BE49-F238E27FC236}">
                <a16:creationId xmlns:a16="http://schemas.microsoft.com/office/drawing/2014/main" id="{46DEE81E-AC4A-406A-BFEA-BFF46A2AD1E2}"/>
              </a:ext>
            </a:extLst>
          </p:cNvPr>
          <p:cNvGrpSpPr/>
          <p:nvPr/>
        </p:nvGrpSpPr>
        <p:grpSpPr>
          <a:xfrm>
            <a:off x="3726639" y="3984143"/>
            <a:ext cx="4539260" cy="503819"/>
            <a:chOff x="4071494" y="4023564"/>
            <a:chExt cx="4539260" cy="503819"/>
          </a:xfrm>
        </p:grpSpPr>
        <p:pic>
          <p:nvPicPr>
            <p:cNvPr id="4" name="Image 3">
              <a:extLst>
                <a:ext uri="{FF2B5EF4-FFF2-40B4-BE49-F238E27FC236}">
                  <a16:creationId xmlns:a16="http://schemas.microsoft.com/office/drawing/2014/main" id="{3D7D3681-0D94-4CFB-8796-FD28E2CE36F2}"/>
                </a:ext>
              </a:extLst>
            </p:cNvPr>
            <p:cNvPicPr>
              <a:picLocks noChangeAspect="1"/>
            </p:cNvPicPr>
            <p:nvPr/>
          </p:nvPicPr>
          <p:blipFill>
            <a:blip r:embed="rId3"/>
            <a:stretch>
              <a:fillRect/>
            </a:stretch>
          </p:blipFill>
          <p:spPr>
            <a:xfrm>
              <a:off x="4071494" y="4023564"/>
              <a:ext cx="498343" cy="503819"/>
            </a:xfrm>
            <a:prstGeom prst="rect">
              <a:avLst/>
            </a:prstGeom>
          </p:spPr>
        </p:pic>
        <p:sp>
          <p:nvSpPr>
            <p:cNvPr id="15" name="ZoneTexte 14">
              <a:extLst>
                <a:ext uri="{FF2B5EF4-FFF2-40B4-BE49-F238E27FC236}">
                  <a16:creationId xmlns:a16="http://schemas.microsoft.com/office/drawing/2014/main" id="{B46C391D-946B-43FE-99DA-50AFFD50C310}"/>
                </a:ext>
              </a:extLst>
            </p:cNvPr>
            <p:cNvSpPr txBox="1"/>
            <p:nvPr/>
          </p:nvSpPr>
          <p:spPr>
            <a:xfrm>
              <a:off x="4320666" y="4081037"/>
              <a:ext cx="4290088" cy="369332"/>
            </a:xfrm>
            <a:prstGeom prst="rect">
              <a:avLst/>
            </a:prstGeom>
            <a:noFill/>
          </p:spPr>
          <p:txBody>
            <a:bodyPr wrap="square">
              <a:spAutoFit/>
            </a:bodyPr>
            <a:lstStyle/>
            <a:p>
              <a:pPr algn="ctr"/>
              <a:r>
                <a:rPr lang="fr-FR" dirty="0"/>
                <a:t>Application antisocial sur le téléphone</a:t>
              </a:r>
            </a:p>
          </p:txBody>
        </p:sp>
      </p:grpSp>
      <p:sp>
        <p:nvSpPr>
          <p:cNvPr id="17" name="ZoneTexte 16">
            <a:extLst>
              <a:ext uri="{FF2B5EF4-FFF2-40B4-BE49-F238E27FC236}">
                <a16:creationId xmlns:a16="http://schemas.microsoft.com/office/drawing/2014/main" id="{DA8A8B49-01A8-4E1E-8D5F-A91C0E995B39}"/>
              </a:ext>
            </a:extLst>
          </p:cNvPr>
          <p:cNvSpPr txBox="1"/>
          <p:nvPr/>
        </p:nvSpPr>
        <p:spPr>
          <a:xfrm>
            <a:off x="1092025" y="5122124"/>
            <a:ext cx="10261774" cy="369332"/>
          </a:xfrm>
          <a:prstGeom prst="rect">
            <a:avLst/>
          </a:prstGeom>
          <a:noFill/>
        </p:spPr>
        <p:txBody>
          <a:bodyPr wrap="square">
            <a:spAutoFit/>
          </a:bodyPr>
          <a:lstStyle/>
          <a:p>
            <a:pPr algn="ctr"/>
            <a:r>
              <a:rPr lang="fr-FR" dirty="0"/>
              <a:t>https://www.cnil.fr</a:t>
            </a:r>
          </a:p>
        </p:txBody>
      </p:sp>
      <p:sp>
        <p:nvSpPr>
          <p:cNvPr id="19" name="ZoneTexte 18">
            <a:extLst>
              <a:ext uri="{FF2B5EF4-FFF2-40B4-BE49-F238E27FC236}">
                <a16:creationId xmlns:a16="http://schemas.microsoft.com/office/drawing/2014/main" id="{99703942-EA88-49D4-A95F-8A5A195513A7}"/>
              </a:ext>
            </a:extLst>
          </p:cNvPr>
          <p:cNvSpPr txBox="1"/>
          <p:nvPr/>
        </p:nvSpPr>
        <p:spPr>
          <a:xfrm>
            <a:off x="989968" y="6053561"/>
            <a:ext cx="10261774" cy="369332"/>
          </a:xfrm>
          <a:prstGeom prst="rect">
            <a:avLst/>
          </a:prstGeom>
          <a:noFill/>
        </p:spPr>
        <p:txBody>
          <a:bodyPr wrap="square">
            <a:spAutoFit/>
          </a:bodyPr>
          <a:lstStyle/>
          <a:p>
            <a:pPr algn="ctr"/>
            <a:r>
              <a:rPr lang="fr-FR" dirty="0"/>
              <a:t>https://www.cybermalveillance.gouv.fr/</a:t>
            </a:r>
          </a:p>
        </p:txBody>
      </p:sp>
    </p:spTree>
    <p:extLst>
      <p:ext uri="{BB962C8B-B14F-4D97-AF65-F5344CB8AC3E}">
        <p14:creationId xmlns:p14="http://schemas.microsoft.com/office/powerpoint/2010/main" val="269330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9B569A57-4152-4192-9E35-EE1E58A0BDC5}"/>
              </a:ext>
            </a:extLst>
          </p:cNvPr>
          <p:cNvCxnSpPr/>
          <p:nvPr/>
        </p:nvCxnSpPr>
        <p:spPr>
          <a:xfrm>
            <a:off x="838200" y="730998"/>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43E6FF88-4F4C-43DE-AE01-82BEE8DADE97}"/>
              </a:ext>
            </a:extLst>
          </p:cNvPr>
          <p:cNvSpPr txBox="1">
            <a:spLocks/>
          </p:cNvSpPr>
          <p:nvPr/>
        </p:nvSpPr>
        <p:spPr>
          <a:xfrm>
            <a:off x="838200" y="-2805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t>Manipulons !</a:t>
            </a:r>
            <a:endParaRPr lang="fr-FR" sz="4000" dirty="0"/>
          </a:p>
        </p:txBody>
      </p:sp>
      <p:sp>
        <p:nvSpPr>
          <p:cNvPr id="11" name="Espace réservé du contenu 11">
            <a:extLst>
              <a:ext uri="{FF2B5EF4-FFF2-40B4-BE49-F238E27FC236}">
                <a16:creationId xmlns:a16="http://schemas.microsoft.com/office/drawing/2014/main" id="{A3E8098E-B376-44F5-9DD0-67287F7035D7}"/>
              </a:ext>
            </a:extLst>
          </p:cNvPr>
          <p:cNvSpPr>
            <a:spLocks noGrp="1"/>
          </p:cNvSpPr>
          <p:nvPr>
            <p:ph idx="1"/>
          </p:nvPr>
        </p:nvSpPr>
        <p:spPr>
          <a:xfrm>
            <a:off x="410547" y="895742"/>
            <a:ext cx="11046555" cy="5155618"/>
          </a:xfrm>
        </p:spPr>
        <p:txBody>
          <a:bodyPr>
            <a:normAutofit/>
          </a:bodyPr>
          <a:lstStyle/>
          <a:p>
            <a:pPr marL="0" indent="0" algn="ctr">
              <a:buNone/>
            </a:pPr>
            <a:r>
              <a:rPr lang="fr-FR" sz="2400" dirty="0"/>
              <a:t>🌐</a:t>
            </a:r>
            <a:r>
              <a:rPr lang="fr-FR" sz="2400" i="1" dirty="0"/>
              <a:t> </a:t>
            </a:r>
            <a:r>
              <a:rPr lang="fr-FR" sz="2400" dirty="0"/>
              <a:t>Rendez-vous sur le site de </a:t>
            </a:r>
            <a:r>
              <a:rPr lang="fr-FR" sz="2400" dirty="0" err="1"/>
              <a:t>facebook</a:t>
            </a:r>
            <a:endParaRPr lang="fr-FR" sz="2400" dirty="0"/>
          </a:p>
          <a:p>
            <a:pPr marL="0" indent="0" algn="ctr">
              <a:buNone/>
            </a:pPr>
            <a:endParaRPr lang="fr-FR" sz="2400" dirty="0"/>
          </a:p>
          <a:p>
            <a:pPr marL="0" indent="0" algn="ctr">
              <a:buNone/>
            </a:pPr>
            <a:r>
              <a:rPr lang="fr-FR" sz="2400" dirty="0"/>
              <a:t>		👉 Créez votre compte ou connectez-vous       		</a:t>
            </a:r>
          </a:p>
          <a:p>
            <a:pPr marL="0" indent="0" algn="ctr">
              <a:buNone/>
            </a:pPr>
            <a:endParaRPr lang="fr-FR" sz="2400" dirty="0"/>
          </a:p>
          <a:p>
            <a:pPr marL="0" indent="0" algn="ctr">
              <a:buNone/>
            </a:pPr>
            <a:r>
              <a:rPr lang="fr-FR" sz="2400" dirty="0"/>
              <a:t>🖊 Créez une publication</a:t>
            </a:r>
          </a:p>
          <a:p>
            <a:pPr marL="0" indent="0" algn="ctr">
              <a:buNone/>
            </a:pPr>
            <a:endParaRPr lang="fr-FR" sz="2400" dirty="0"/>
          </a:p>
          <a:p>
            <a:pPr marL="0" indent="0" algn="ctr">
              <a:buNone/>
            </a:pPr>
            <a:r>
              <a:rPr lang="fr-FR" sz="2400" dirty="0"/>
              <a:t>❌ Supprimez-la</a:t>
            </a:r>
          </a:p>
          <a:p>
            <a:pPr marL="0" indent="0" algn="ctr">
              <a:buNone/>
            </a:pPr>
            <a:endParaRPr lang="fr-FR" sz="2400" dirty="0"/>
          </a:p>
          <a:p>
            <a:pPr marL="0" indent="0" algn="ctr">
              <a:buNone/>
            </a:pPr>
            <a:r>
              <a:rPr lang="fr-FR" sz="2400" dirty="0"/>
              <a:t>🔍 Cherchez un ami</a:t>
            </a:r>
          </a:p>
          <a:p>
            <a:pPr marL="0" indent="0" algn="ctr">
              <a:buNone/>
            </a:pPr>
            <a:endParaRPr lang="fr-FR" sz="2400" dirty="0"/>
          </a:p>
          <a:p>
            <a:pPr marL="0" indent="0" algn="ctr">
              <a:buNone/>
            </a:pPr>
            <a:r>
              <a:rPr lang="fr-FR" sz="2400" dirty="0"/>
              <a:t>🔒 Déconnectez-vous</a:t>
            </a:r>
          </a:p>
          <a:p>
            <a:pPr marL="0" indent="0" algn="ctr">
              <a:buNone/>
            </a:pPr>
            <a:endParaRPr lang="fr-FR" sz="2400" dirty="0"/>
          </a:p>
        </p:txBody>
      </p:sp>
      <p:sp>
        <p:nvSpPr>
          <p:cNvPr id="2" name="Espace réservé de la date 1">
            <a:extLst>
              <a:ext uri="{FF2B5EF4-FFF2-40B4-BE49-F238E27FC236}">
                <a16:creationId xmlns:a16="http://schemas.microsoft.com/office/drawing/2014/main" id="{C136A861-6F7D-4F1D-8D85-BB25DBA7E6AF}"/>
              </a:ext>
            </a:extLst>
          </p:cNvPr>
          <p:cNvSpPr>
            <a:spLocks noGrp="1"/>
          </p:cNvSpPr>
          <p:nvPr>
            <p:ph type="dt" sz="half" idx="10"/>
          </p:nvPr>
        </p:nvSpPr>
        <p:spPr/>
        <p:txBody>
          <a:bodyPr/>
          <a:lstStyle/>
          <a:p>
            <a:fld id="{1360CFDD-9D30-4A0F-8C56-C5DDE2935D4B}" type="datetime1">
              <a:rPr lang="fr-FR" smtClean="0"/>
              <a:t>14/07/2024</a:t>
            </a:fld>
            <a:endParaRPr lang="fr-FR"/>
          </a:p>
        </p:txBody>
      </p:sp>
      <p:sp>
        <p:nvSpPr>
          <p:cNvPr id="3" name="Espace réservé du pied de page 2">
            <a:extLst>
              <a:ext uri="{FF2B5EF4-FFF2-40B4-BE49-F238E27FC236}">
                <a16:creationId xmlns:a16="http://schemas.microsoft.com/office/drawing/2014/main" id="{DDDDA3EA-27FB-4B89-9D8D-A503DABF5164}"/>
              </a:ext>
            </a:extLst>
          </p:cNvPr>
          <p:cNvSpPr>
            <a:spLocks noGrp="1"/>
          </p:cNvSpPr>
          <p:nvPr>
            <p:ph type="ftr" sz="quarter" idx="11"/>
          </p:nvPr>
        </p:nvSpPr>
        <p:spPr/>
        <p:txBody>
          <a:bodyPr/>
          <a:lstStyle/>
          <a:p>
            <a:r>
              <a:rPr lang="fr-FR"/>
              <a:t>Facebook</a:t>
            </a:r>
            <a:endParaRPr lang="fr-FR" dirty="0"/>
          </a:p>
        </p:txBody>
      </p:sp>
      <p:sp>
        <p:nvSpPr>
          <p:cNvPr id="5" name="Espace réservé du numéro de diapositive 4">
            <a:extLst>
              <a:ext uri="{FF2B5EF4-FFF2-40B4-BE49-F238E27FC236}">
                <a16:creationId xmlns:a16="http://schemas.microsoft.com/office/drawing/2014/main" id="{C61E96F3-7DE6-42CA-8DB5-E9F725A12287}"/>
              </a:ext>
            </a:extLst>
          </p:cNvPr>
          <p:cNvSpPr>
            <a:spLocks noGrp="1"/>
          </p:cNvSpPr>
          <p:nvPr>
            <p:ph type="sldNum" sz="quarter" idx="12"/>
          </p:nvPr>
        </p:nvSpPr>
        <p:spPr/>
        <p:txBody>
          <a:bodyPr/>
          <a:lstStyle/>
          <a:p>
            <a:fld id="{214B496C-A674-488F-82D3-A6592634C02D}" type="slidenum">
              <a:rPr lang="fr-FR" smtClean="0"/>
              <a:t>27</a:t>
            </a:fld>
            <a:endParaRPr lang="fr-FR"/>
          </a:p>
        </p:txBody>
      </p:sp>
    </p:spTree>
    <p:extLst>
      <p:ext uri="{BB962C8B-B14F-4D97-AF65-F5344CB8AC3E}">
        <p14:creationId xmlns:p14="http://schemas.microsoft.com/office/powerpoint/2010/main" val="1151741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200" y="105066"/>
            <a:ext cx="10515600" cy="1325563"/>
          </a:xfrm>
        </p:spPr>
        <p:txBody>
          <a:bodyPr>
            <a:normAutofit/>
          </a:bodyPr>
          <a:lstStyle/>
          <a:p>
            <a:pPr algn="ctr"/>
            <a:r>
              <a:rPr lang="fr-FR" sz="3200" dirty="0"/>
              <a:t>Synthèse</a:t>
            </a:r>
            <a:endParaRPr lang="fr-FR" sz="4000" dirty="0"/>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66069"/>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980FF4F5-896D-4199-A842-E0DDD2DB8C9D}"/>
              </a:ext>
            </a:extLst>
          </p:cNvPr>
          <p:cNvSpPr txBox="1"/>
          <p:nvPr/>
        </p:nvSpPr>
        <p:spPr>
          <a:xfrm>
            <a:off x="3402952" y="3136612"/>
            <a:ext cx="5386095" cy="584775"/>
          </a:xfrm>
          <a:prstGeom prst="rect">
            <a:avLst/>
          </a:prstGeom>
          <a:noFill/>
        </p:spPr>
        <p:txBody>
          <a:bodyPr wrap="square" rtlCol="0">
            <a:spAutoFit/>
          </a:bodyPr>
          <a:lstStyle/>
          <a:p>
            <a:pPr algn="ctr"/>
            <a:r>
              <a:rPr lang="fr-FR" sz="3200" dirty="0"/>
              <a:t>💡 Avez-vous des questions ?</a:t>
            </a:r>
          </a:p>
        </p:txBody>
      </p:sp>
      <p:sp>
        <p:nvSpPr>
          <p:cNvPr id="3" name="Espace réservé de la date 2">
            <a:extLst>
              <a:ext uri="{FF2B5EF4-FFF2-40B4-BE49-F238E27FC236}">
                <a16:creationId xmlns:a16="http://schemas.microsoft.com/office/drawing/2014/main" id="{24B6E2CC-0D50-4A11-8BA6-06775EDFD27F}"/>
              </a:ext>
            </a:extLst>
          </p:cNvPr>
          <p:cNvSpPr>
            <a:spLocks noGrp="1"/>
          </p:cNvSpPr>
          <p:nvPr>
            <p:ph type="dt" sz="half" idx="10"/>
          </p:nvPr>
        </p:nvSpPr>
        <p:spPr/>
        <p:txBody>
          <a:bodyPr/>
          <a:lstStyle/>
          <a:p>
            <a:fld id="{7754E359-7E1E-4BED-B9AD-7EBFB6C20206}" type="datetime1">
              <a:rPr lang="fr-FR" smtClean="0"/>
              <a:t>14/07/2024</a:t>
            </a:fld>
            <a:endParaRPr lang="fr-FR"/>
          </a:p>
        </p:txBody>
      </p:sp>
      <p:sp>
        <p:nvSpPr>
          <p:cNvPr id="6" name="Espace réservé du pied de page 5">
            <a:extLst>
              <a:ext uri="{FF2B5EF4-FFF2-40B4-BE49-F238E27FC236}">
                <a16:creationId xmlns:a16="http://schemas.microsoft.com/office/drawing/2014/main" id="{F7C05F61-646F-4FFE-BCF1-D0B932FD7463}"/>
              </a:ext>
            </a:extLst>
          </p:cNvPr>
          <p:cNvSpPr>
            <a:spLocks noGrp="1"/>
          </p:cNvSpPr>
          <p:nvPr>
            <p:ph type="ftr" sz="quarter" idx="11"/>
          </p:nvPr>
        </p:nvSpPr>
        <p:spPr/>
        <p:txBody>
          <a:bodyPr/>
          <a:lstStyle/>
          <a:p>
            <a:r>
              <a:rPr lang="fr-FR"/>
              <a:t>Facebook</a:t>
            </a:r>
          </a:p>
        </p:txBody>
      </p:sp>
      <p:sp>
        <p:nvSpPr>
          <p:cNvPr id="7" name="Espace réservé du numéro de diapositive 6">
            <a:extLst>
              <a:ext uri="{FF2B5EF4-FFF2-40B4-BE49-F238E27FC236}">
                <a16:creationId xmlns:a16="http://schemas.microsoft.com/office/drawing/2014/main" id="{A98E0A0E-AF74-4866-B434-BCB2A17522F9}"/>
              </a:ext>
            </a:extLst>
          </p:cNvPr>
          <p:cNvSpPr>
            <a:spLocks noGrp="1"/>
          </p:cNvSpPr>
          <p:nvPr>
            <p:ph type="sldNum" sz="quarter" idx="12"/>
          </p:nvPr>
        </p:nvSpPr>
        <p:spPr/>
        <p:txBody>
          <a:bodyPr/>
          <a:lstStyle/>
          <a:p>
            <a:fld id="{214B496C-A674-488F-82D3-A6592634C02D}" type="slidenum">
              <a:rPr lang="fr-FR" smtClean="0"/>
              <a:t>28</a:t>
            </a:fld>
            <a:endParaRPr lang="fr-FR"/>
          </a:p>
        </p:txBody>
      </p:sp>
    </p:spTree>
    <p:extLst>
      <p:ext uri="{BB962C8B-B14F-4D97-AF65-F5344CB8AC3E}">
        <p14:creationId xmlns:p14="http://schemas.microsoft.com/office/powerpoint/2010/main" val="1926110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200" y="105066"/>
            <a:ext cx="10515600" cy="1325563"/>
          </a:xfrm>
        </p:spPr>
        <p:txBody>
          <a:bodyPr>
            <a:normAutofit/>
          </a:bodyPr>
          <a:lstStyle/>
          <a:p>
            <a:pPr algn="ctr"/>
            <a:r>
              <a:rPr lang="fr-FR" sz="3200" dirty="0"/>
              <a:t>Synthèse</a:t>
            </a:r>
            <a:endParaRPr lang="fr-FR" sz="4000" dirty="0"/>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66069"/>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B8EA9CC0-CE0F-4265-8AE6-E06BEFF0D094}"/>
              </a:ext>
            </a:extLst>
          </p:cNvPr>
          <p:cNvSpPr txBox="1"/>
          <p:nvPr/>
        </p:nvSpPr>
        <p:spPr>
          <a:xfrm>
            <a:off x="838200" y="2685926"/>
            <a:ext cx="10515600" cy="1846659"/>
          </a:xfrm>
          <a:prstGeom prst="rect">
            <a:avLst/>
          </a:prstGeom>
          <a:solidFill>
            <a:schemeClr val="accent2">
              <a:lumMod val="50000"/>
            </a:schemeClr>
          </a:solidFill>
          <a:ln>
            <a:solidFill>
              <a:schemeClr val="accent2">
                <a:lumMod val="50000"/>
              </a:schemeClr>
            </a:solidFill>
          </a:ln>
        </p:spPr>
        <p:txBody>
          <a:bodyPr wrap="square" rtlCol="0">
            <a:spAutoFit/>
          </a:bodyPr>
          <a:lstStyle/>
          <a:p>
            <a:pPr algn="ctr"/>
            <a:r>
              <a:rPr lang="fr-FR" sz="2400" dirty="0">
                <a:solidFill>
                  <a:schemeClr val="bg1"/>
                </a:solidFill>
              </a:rPr>
              <a:t>💡 </a:t>
            </a:r>
            <a:r>
              <a:rPr lang="fr-FR" sz="3600" dirty="0">
                <a:solidFill>
                  <a:schemeClr val="bg1"/>
                </a:solidFill>
              </a:rPr>
              <a:t>Faisons le point !!</a:t>
            </a:r>
          </a:p>
          <a:p>
            <a:pPr algn="ctr"/>
            <a:endParaRPr lang="fr-FR" sz="2400" dirty="0">
              <a:solidFill>
                <a:schemeClr val="bg1"/>
              </a:solidFill>
            </a:endParaRPr>
          </a:p>
          <a:p>
            <a:pPr algn="ctr"/>
            <a:r>
              <a:rPr lang="fr-FR" sz="5400" b="1" dirty="0">
                <a:solidFill>
                  <a:schemeClr val="bg1"/>
                </a:solidFill>
              </a:rPr>
              <a:t>bit.ly/3slagWM</a:t>
            </a:r>
          </a:p>
        </p:txBody>
      </p:sp>
    </p:spTree>
    <p:extLst>
      <p:ext uri="{BB962C8B-B14F-4D97-AF65-F5344CB8AC3E}">
        <p14:creationId xmlns:p14="http://schemas.microsoft.com/office/powerpoint/2010/main" val="1371820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p:txBody>
          <a:bodyPr>
            <a:normAutofit/>
          </a:bodyPr>
          <a:lstStyle/>
          <a:p>
            <a:pPr algn="ctr"/>
            <a:r>
              <a:rPr lang="fr-FR" sz="4000" dirty="0"/>
              <a:t>Parlez-nous de vous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200" y="1426128"/>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B346ECE5-5930-417C-989B-75B9C15745DC}"/>
              </a:ext>
            </a:extLst>
          </p:cNvPr>
          <p:cNvSpPr txBox="1"/>
          <p:nvPr/>
        </p:nvSpPr>
        <p:spPr>
          <a:xfrm>
            <a:off x="2059405" y="2751691"/>
            <a:ext cx="8073189" cy="2000548"/>
          </a:xfrm>
          <a:prstGeom prst="rect">
            <a:avLst/>
          </a:prstGeom>
          <a:noFill/>
        </p:spPr>
        <p:txBody>
          <a:bodyPr wrap="square" rtlCol="0">
            <a:spAutoFit/>
          </a:bodyPr>
          <a:lstStyle/>
          <a:p>
            <a:r>
              <a:rPr lang="fr-FR" sz="4400" b="1" dirty="0"/>
              <a:t>      </a:t>
            </a:r>
            <a:endParaRPr lang="fr-FR" sz="4000" dirty="0"/>
          </a:p>
          <a:p>
            <a:r>
              <a:rPr lang="fr-FR" sz="4000" dirty="0"/>
              <a:t>❓ Présentez-vous en quelques mots…</a:t>
            </a:r>
          </a:p>
          <a:p>
            <a:endParaRPr lang="fr-FR" sz="4000" dirty="0"/>
          </a:p>
        </p:txBody>
      </p:sp>
      <p:sp>
        <p:nvSpPr>
          <p:cNvPr id="3" name="Espace réservé de la date 2">
            <a:extLst>
              <a:ext uri="{FF2B5EF4-FFF2-40B4-BE49-F238E27FC236}">
                <a16:creationId xmlns:a16="http://schemas.microsoft.com/office/drawing/2014/main" id="{93729C10-6FCE-40FF-96A5-26228B8965ED}"/>
              </a:ext>
            </a:extLst>
          </p:cNvPr>
          <p:cNvSpPr>
            <a:spLocks noGrp="1"/>
          </p:cNvSpPr>
          <p:nvPr>
            <p:ph type="dt" sz="half" idx="10"/>
          </p:nvPr>
        </p:nvSpPr>
        <p:spPr/>
        <p:txBody>
          <a:bodyPr/>
          <a:lstStyle/>
          <a:p>
            <a:fld id="{1AED34CD-B2BD-4AF4-9034-E7CA8C4FCF25}" type="datetime1">
              <a:rPr lang="fr-FR" smtClean="0"/>
              <a:t>14/07/2024</a:t>
            </a:fld>
            <a:endParaRPr lang="fr-FR"/>
          </a:p>
        </p:txBody>
      </p:sp>
      <p:sp>
        <p:nvSpPr>
          <p:cNvPr id="4" name="Espace réservé du pied de page 3">
            <a:extLst>
              <a:ext uri="{FF2B5EF4-FFF2-40B4-BE49-F238E27FC236}">
                <a16:creationId xmlns:a16="http://schemas.microsoft.com/office/drawing/2014/main" id="{BACDD6CB-39BB-4729-BBE9-C5DF372C7E19}"/>
              </a:ext>
            </a:extLst>
          </p:cNvPr>
          <p:cNvSpPr>
            <a:spLocks noGrp="1"/>
          </p:cNvSpPr>
          <p:nvPr>
            <p:ph type="ftr" sz="quarter" idx="11"/>
          </p:nvPr>
        </p:nvSpPr>
        <p:spPr/>
        <p:txBody>
          <a:bodyPr/>
          <a:lstStyle/>
          <a:p>
            <a:r>
              <a:rPr lang="fr-FR"/>
              <a:t>Facebook</a:t>
            </a:r>
          </a:p>
        </p:txBody>
      </p:sp>
      <p:sp>
        <p:nvSpPr>
          <p:cNvPr id="6" name="Espace réservé du numéro de diapositive 5">
            <a:extLst>
              <a:ext uri="{FF2B5EF4-FFF2-40B4-BE49-F238E27FC236}">
                <a16:creationId xmlns:a16="http://schemas.microsoft.com/office/drawing/2014/main" id="{FAEB9C67-9D31-478A-81A7-D8482FDA33D1}"/>
              </a:ext>
            </a:extLst>
          </p:cNvPr>
          <p:cNvSpPr>
            <a:spLocks noGrp="1"/>
          </p:cNvSpPr>
          <p:nvPr>
            <p:ph type="sldNum" sz="quarter" idx="12"/>
          </p:nvPr>
        </p:nvSpPr>
        <p:spPr/>
        <p:txBody>
          <a:bodyPr/>
          <a:lstStyle/>
          <a:p>
            <a:fld id="{214B496C-A674-488F-82D3-A6592634C02D}" type="slidenum">
              <a:rPr lang="fr-FR" smtClean="0"/>
              <a:t>3</a:t>
            </a:fld>
            <a:endParaRPr lang="fr-FR"/>
          </a:p>
        </p:txBody>
      </p:sp>
    </p:spTree>
    <p:extLst>
      <p:ext uri="{BB962C8B-B14F-4D97-AF65-F5344CB8AC3E}">
        <p14:creationId xmlns:p14="http://schemas.microsoft.com/office/powerpoint/2010/main" val="3225300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rganigramme : Alternative 2">
            <a:extLst>
              <a:ext uri="{FF2B5EF4-FFF2-40B4-BE49-F238E27FC236}">
                <a16:creationId xmlns:a16="http://schemas.microsoft.com/office/drawing/2014/main" id="{E3EBFEEF-84EB-4195-B573-5B45F3FA6563}"/>
              </a:ext>
            </a:extLst>
          </p:cNvPr>
          <p:cNvSpPr/>
          <p:nvPr/>
        </p:nvSpPr>
        <p:spPr>
          <a:xfrm>
            <a:off x="2490651" y="2487132"/>
            <a:ext cx="7210697" cy="2064149"/>
          </a:xfrm>
          <a:prstGeom prst="flowChartAlternateProcess">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p:txBody>
          <a:bodyPr>
            <a:normAutofit/>
          </a:bodyPr>
          <a:lstStyle/>
          <a:p>
            <a:pPr algn="ctr"/>
            <a:r>
              <a:rPr lang="fr-FR" sz="5400" b="1" dirty="0">
                <a:solidFill>
                  <a:schemeClr val="accent2">
                    <a:lumMod val="50000"/>
                  </a:schemeClr>
                </a:solidFill>
              </a:rPr>
              <a:t>MERCI</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200" y="1426128"/>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4A400DAD-2BCC-47D6-9C9C-9D0E8209411F}"/>
              </a:ext>
            </a:extLst>
          </p:cNvPr>
          <p:cNvSpPr txBox="1"/>
          <p:nvPr/>
        </p:nvSpPr>
        <p:spPr>
          <a:xfrm>
            <a:off x="2490650" y="3139624"/>
            <a:ext cx="7210697" cy="1015663"/>
          </a:xfrm>
          <a:prstGeom prst="rect">
            <a:avLst/>
          </a:prstGeom>
          <a:noFill/>
        </p:spPr>
        <p:txBody>
          <a:bodyPr wrap="square" rtlCol="0">
            <a:spAutoFit/>
          </a:bodyPr>
          <a:lstStyle/>
          <a:p>
            <a:pPr algn="ctr"/>
            <a:r>
              <a:rPr lang="fr-FR" sz="3200" b="1" dirty="0">
                <a:solidFill>
                  <a:schemeClr val="bg1"/>
                </a:solidFill>
              </a:rPr>
              <a:t>      Et à très bientôt !</a:t>
            </a:r>
            <a:endParaRPr lang="fr-FR" sz="2800" b="1" dirty="0">
              <a:solidFill>
                <a:schemeClr val="bg1"/>
              </a:solidFill>
            </a:endParaRPr>
          </a:p>
          <a:p>
            <a:pPr algn="ctr"/>
            <a:r>
              <a:rPr lang="fr-FR" sz="2800" dirty="0">
                <a:solidFill>
                  <a:schemeClr val="bg1"/>
                </a:solidFill>
              </a:rPr>
              <a:t>	</a:t>
            </a:r>
          </a:p>
        </p:txBody>
      </p:sp>
      <p:sp>
        <p:nvSpPr>
          <p:cNvPr id="4" name="Espace réservé de la date 3">
            <a:extLst>
              <a:ext uri="{FF2B5EF4-FFF2-40B4-BE49-F238E27FC236}">
                <a16:creationId xmlns:a16="http://schemas.microsoft.com/office/drawing/2014/main" id="{8A3B1AB1-88D0-49C0-81F5-CB95FDA59DB7}"/>
              </a:ext>
            </a:extLst>
          </p:cNvPr>
          <p:cNvSpPr>
            <a:spLocks noGrp="1"/>
          </p:cNvSpPr>
          <p:nvPr>
            <p:ph type="dt" sz="half" idx="10"/>
          </p:nvPr>
        </p:nvSpPr>
        <p:spPr/>
        <p:txBody>
          <a:bodyPr/>
          <a:lstStyle/>
          <a:p>
            <a:fld id="{C109EBA6-59B6-47C0-8B61-8D79CFA1A7AF}" type="datetime1">
              <a:rPr lang="fr-FR" smtClean="0"/>
              <a:t>14/07/2024</a:t>
            </a:fld>
            <a:endParaRPr lang="fr-FR"/>
          </a:p>
        </p:txBody>
      </p:sp>
      <p:sp>
        <p:nvSpPr>
          <p:cNvPr id="6" name="Espace réservé du pied de page 5">
            <a:extLst>
              <a:ext uri="{FF2B5EF4-FFF2-40B4-BE49-F238E27FC236}">
                <a16:creationId xmlns:a16="http://schemas.microsoft.com/office/drawing/2014/main" id="{838D4A5C-45CD-422F-B829-636080C25035}"/>
              </a:ext>
            </a:extLst>
          </p:cNvPr>
          <p:cNvSpPr>
            <a:spLocks noGrp="1"/>
          </p:cNvSpPr>
          <p:nvPr>
            <p:ph type="ftr" sz="quarter" idx="11"/>
          </p:nvPr>
        </p:nvSpPr>
        <p:spPr/>
        <p:txBody>
          <a:bodyPr/>
          <a:lstStyle/>
          <a:p>
            <a:r>
              <a:rPr lang="fr-FR"/>
              <a:t>Facebook</a:t>
            </a:r>
          </a:p>
        </p:txBody>
      </p:sp>
      <p:sp>
        <p:nvSpPr>
          <p:cNvPr id="7" name="Espace réservé du numéro de diapositive 6">
            <a:extLst>
              <a:ext uri="{FF2B5EF4-FFF2-40B4-BE49-F238E27FC236}">
                <a16:creationId xmlns:a16="http://schemas.microsoft.com/office/drawing/2014/main" id="{C3F4DB2B-A6D3-4F56-8C3A-D775A29914B0}"/>
              </a:ext>
            </a:extLst>
          </p:cNvPr>
          <p:cNvSpPr>
            <a:spLocks noGrp="1"/>
          </p:cNvSpPr>
          <p:nvPr>
            <p:ph type="sldNum" sz="quarter" idx="12"/>
          </p:nvPr>
        </p:nvSpPr>
        <p:spPr/>
        <p:txBody>
          <a:bodyPr/>
          <a:lstStyle/>
          <a:p>
            <a:fld id="{214B496C-A674-488F-82D3-A6592634C02D}" type="slidenum">
              <a:rPr lang="fr-FR" smtClean="0"/>
              <a:t>30</a:t>
            </a:fld>
            <a:endParaRPr lang="fr-FR"/>
          </a:p>
        </p:txBody>
      </p:sp>
    </p:spTree>
    <p:extLst>
      <p:ext uri="{BB962C8B-B14F-4D97-AF65-F5344CB8AC3E}">
        <p14:creationId xmlns:p14="http://schemas.microsoft.com/office/powerpoint/2010/main" val="722104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rganigramme : Alternative 2">
            <a:extLst>
              <a:ext uri="{FF2B5EF4-FFF2-40B4-BE49-F238E27FC236}">
                <a16:creationId xmlns:a16="http://schemas.microsoft.com/office/drawing/2014/main" id="{E3EBFEEF-84EB-4195-B573-5B45F3FA6563}"/>
              </a:ext>
            </a:extLst>
          </p:cNvPr>
          <p:cNvSpPr/>
          <p:nvPr/>
        </p:nvSpPr>
        <p:spPr>
          <a:xfrm>
            <a:off x="2490651" y="2487132"/>
            <a:ext cx="7210697" cy="2064149"/>
          </a:xfrm>
          <a:prstGeom prst="flowChartAlternateProcess">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p:txBody>
          <a:bodyPr>
            <a:normAutofit/>
          </a:bodyPr>
          <a:lstStyle/>
          <a:p>
            <a:pPr algn="ctr"/>
            <a:r>
              <a:rPr lang="fr-FR" sz="4000" dirty="0"/>
              <a:t>Posons le cadre</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200" y="1426128"/>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4A400DAD-2BCC-47D6-9C9C-9D0E8209411F}"/>
              </a:ext>
            </a:extLst>
          </p:cNvPr>
          <p:cNvSpPr txBox="1"/>
          <p:nvPr/>
        </p:nvSpPr>
        <p:spPr>
          <a:xfrm>
            <a:off x="2490650" y="2982870"/>
            <a:ext cx="7210697" cy="1508105"/>
          </a:xfrm>
          <a:prstGeom prst="rect">
            <a:avLst/>
          </a:prstGeom>
          <a:noFill/>
        </p:spPr>
        <p:txBody>
          <a:bodyPr wrap="square" rtlCol="0">
            <a:spAutoFit/>
          </a:bodyPr>
          <a:lstStyle/>
          <a:p>
            <a:pPr algn="ctr"/>
            <a:r>
              <a:rPr lang="fr-FR" sz="3200" b="1" dirty="0">
                <a:solidFill>
                  <a:schemeClr val="bg1"/>
                </a:solidFill>
              </a:rPr>
              <a:t>      🤔 Quelles règles de groupe sont importantes pour nous ?</a:t>
            </a:r>
            <a:endParaRPr lang="fr-FR" sz="2800" b="1" dirty="0">
              <a:solidFill>
                <a:schemeClr val="bg1"/>
              </a:solidFill>
            </a:endParaRPr>
          </a:p>
          <a:p>
            <a:pPr algn="ctr"/>
            <a:r>
              <a:rPr lang="fr-FR" sz="2800" dirty="0">
                <a:solidFill>
                  <a:schemeClr val="bg1"/>
                </a:solidFill>
              </a:rPr>
              <a:t>	</a:t>
            </a:r>
          </a:p>
        </p:txBody>
      </p:sp>
      <p:sp>
        <p:nvSpPr>
          <p:cNvPr id="4" name="Espace réservé de la date 3">
            <a:extLst>
              <a:ext uri="{FF2B5EF4-FFF2-40B4-BE49-F238E27FC236}">
                <a16:creationId xmlns:a16="http://schemas.microsoft.com/office/drawing/2014/main" id="{C7A83169-0DCF-4253-80E7-4937794EA12E}"/>
              </a:ext>
            </a:extLst>
          </p:cNvPr>
          <p:cNvSpPr>
            <a:spLocks noGrp="1"/>
          </p:cNvSpPr>
          <p:nvPr>
            <p:ph type="dt" sz="half" idx="10"/>
          </p:nvPr>
        </p:nvSpPr>
        <p:spPr/>
        <p:txBody>
          <a:bodyPr/>
          <a:lstStyle/>
          <a:p>
            <a:fld id="{FA6CF9D9-EEA6-469C-845B-52E4FB224CED}" type="datetime1">
              <a:rPr lang="fr-FR" smtClean="0"/>
              <a:t>14/07/2024</a:t>
            </a:fld>
            <a:endParaRPr lang="fr-FR"/>
          </a:p>
        </p:txBody>
      </p:sp>
      <p:sp>
        <p:nvSpPr>
          <p:cNvPr id="6" name="Espace réservé du pied de page 5">
            <a:extLst>
              <a:ext uri="{FF2B5EF4-FFF2-40B4-BE49-F238E27FC236}">
                <a16:creationId xmlns:a16="http://schemas.microsoft.com/office/drawing/2014/main" id="{05DB9EE8-16AB-4B81-92AF-75B3033EC3FC}"/>
              </a:ext>
            </a:extLst>
          </p:cNvPr>
          <p:cNvSpPr>
            <a:spLocks noGrp="1"/>
          </p:cNvSpPr>
          <p:nvPr>
            <p:ph type="ftr" sz="quarter" idx="11"/>
          </p:nvPr>
        </p:nvSpPr>
        <p:spPr/>
        <p:txBody>
          <a:bodyPr/>
          <a:lstStyle/>
          <a:p>
            <a:r>
              <a:rPr lang="fr-FR"/>
              <a:t>Facebook</a:t>
            </a:r>
          </a:p>
        </p:txBody>
      </p:sp>
      <p:sp>
        <p:nvSpPr>
          <p:cNvPr id="7" name="Espace réservé du numéro de diapositive 6">
            <a:extLst>
              <a:ext uri="{FF2B5EF4-FFF2-40B4-BE49-F238E27FC236}">
                <a16:creationId xmlns:a16="http://schemas.microsoft.com/office/drawing/2014/main" id="{026ADD94-0FC3-4552-9E56-9CC25D028818}"/>
              </a:ext>
            </a:extLst>
          </p:cNvPr>
          <p:cNvSpPr>
            <a:spLocks noGrp="1"/>
          </p:cNvSpPr>
          <p:nvPr>
            <p:ph type="sldNum" sz="quarter" idx="12"/>
          </p:nvPr>
        </p:nvSpPr>
        <p:spPr/>
        <p:txBody>
          <a:bodyPr/>
          <a:lstStyle/>
          <a:p>
            <a:fld id="{214B496C-A674-488F-82D3-A6592634C02D}" type="slidenum">
              <a:rPr lang="fr-FR" smtClean="0"/>
              <a:t>4</a:t>
            </a:fld>
            <a:endParaRPr lang="fr-FR"/>
          </a:p>
        </p:txBody>
      </p:sp>
    </p:spTree>
    <p:extLst>
      <p:ext uri="{BB962C8B-B14F-4D97-AF65-F5344CB8AC3E}">
        <p14:creationId xmlns:p14="http://schemas.microsoft.com/office/powerpoint/2010/main" val="758224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327579"/>
            <a:ext cx="10515600" cy="1325563"/>
          </a:xfrm>
        </p:spPr>
        <p:txBody>
          <a:bodyPr>
            <a:normAutofit/>
          </a:bodyPr>
          <a:lstStyle/>
          <a:p>
            <a:pPr algn="ctr"/>
            <a:r>
              <a:rPr lang="fr-FR" sz="4000" dirty="0"/>
              <a:t>Tout un programme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200" y="749723"/>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BDEB4D0F-642E-4B59-9FE9-5923A3A08865}"/>
              </a:ext>
            </a:extLst>
          </p:cNvPr>
          <p:cNvSpPr txBox="1"/>
          <p:nvPr/>
        </p:nvSpPr>
        <p:spPr>
          <a:xfrm>
            <a:off x="3680144" y="1237329"/>
            <a:ext cx="5398544" cy="3539430"/>
          </a:xfrm>
          <a:prstGeom prst="rect">
            <a:avLst/>
          </a:prstGeom>
          <a:noFill/>
        </p:spPr>
        <p:txBody>
          <a:bodyPr wrap="square" rtlCol="0">
            <a:spAutoFit/>
          </a:bodyPr>
          <a:lstStyle/>
          <a:p>
            <a:r>
              <a:rPr lang="fr-FR" sz="3200" b="1" dirty="0"/>
              <a:t>Facebook, c’est quoi ?</a:t>
            </a:r>
          </a:p>
          <a:p>
            <a:endParaRPr lang="fr-FR" sz="3200" b="1" dirty="0"/>
          </a:p>
          <a:p>
            <a:r>
              <a:rPr lang="fr-FR" sz="3200" b="1" dirty="0"/>
              <a:t>Créer son compte</a:t>
            </a:r>
          </a:p>
          <a:p>
            <a:endParaRPr lang="fr-FR" sz="3200" b="1" dirty="0"/>
          </a:p>
          <a:p>
            <a:r>
              <a:rPr lang="fr-FR" sz="3200" b="1" dirty="0"/>
              <a:t>Utiliser son compte !</a:t>
            </a:r>
          </a:p>
          <a:p>
            <a:endParaRPr lang="fr-FR" sz="3200" b="1" dirty="0"/>
          </a:p>
          <a:p>
            <a:r>
              <a:rPr lang="fr-FR" sz="3200" b="1" dirty="0"/>
              <a:t>Un peu de sécurité</a:t>
            </a:r>
          </a:p>
        </p:txBody>
      </p:sp>
      <p:sp>
        <p:nvSpPr>
          <p:cNvPr id="9" name="ZoneTexte 8">
            <a:extLst>
              <a:ext uri="{FF2B5EF4-FFF2-40B4-BE49-F238E27FC236}">
                <a16:creationId xmlns:a16="http://schemas.microsoft.com/office/drawing/2014/main" id="{FDF7CE40-9CE6-4FA7-B65C-537CAD4F0952}"/>
              </a:ext>
            </a:extLst>
          </p:cNvPr>
          <p:cNvSpPr txBox="1"/>
          <p:nvPr/>
        </p:nvSpPr>
        <p:spPr>
          <a:xfrm>
            <a:off x="3061222" y="2204504"/>
            <a:ext cx="643974" cy="523220"/>
          </a:xfrm>
          <a:prstGeom prst="rect">
            <a:avLst/>
          </a:prstGeom>
          <a:noFill/>
        </p:spPr>
        <p:txBody>
          <a:bodyPr wrap="square" rtlCol="0">
            <a:spAutoFit/>
          </a:bodyPr>
          <a:lstStyle/>
          <a:p>
            <a:r>
              <a:rPr lang="fr-FR" sz="2800" dirty="0"/>
              <a:t>👉</a:t>
            </a:r>
          </a:p>
        </p:txBody>
      </p:sp>
      <p:sp>
        <p:nvSpPr>
          <p:cNvPr id="10" name="ZoneTexte 9">
            <a:extLst>
              <a:ext uri="{FF2B5EF4-FFF2-40B4-BE49-F238E27FC236}">
                <a16:creationId xmlns:a16="http://schemas.microsoft.com/office/drawing/2014/main" id="{2FE59D2A-595A-43BC-8117-ED62808E2C4C}"/>
              </a:ext>
            </a:extLst>
          </p:cNvPr>
          <p:cNvSpPr txBox="1"/>
          <p:nvPr/>
        </p:nvSpPr>
        <p:spPr>
          <a:xfrm>
            <a:off x="3036170" y="1303806"/>
            <a:ext cx="643974" cy="523220"/>
          </a:xfrm>
          <a:prstGeom prst="rect">
            <a:avLst/>
          </a:prstGeom>
          <a:noFill/>
        </p:spPr>
        <p:txBody>
          <a:bodyPr wrap="square" rtlCol="0">
            <a:spAutoFit/>
          </a:bodyPr>
          <a:lstStyle/>
          <a:p>
            <a:r>
              <a:rPr lang="fr-FR" sz="2800" dirty="0"/>
              <a:t>🧐</a:t>
            </a:r>
          </a:p>
        </p:txBody>
      </p:sp>
      <p:sp>
        <p:nvSpPr>
          <p:cNvPr id="6" name="Espace réservé de la date 5">
            <a:extLst>
              <a:ext uri="{FF2B5EF4-FFF2-40B4-BE49-F238E27FC236}">
                <a16:creationId xmlns:a16="http://schemas.microsoft.com/office/drawing/2014/main" id="{353BDC01-168B-4F8C-889B-6AA972B4CEBF}"/>
              </a:ext>
            </a:extLst>
          </p:cNvPr>
          <p:cNvSpPr>
            <a:spLocks noGrp="1"/>
          </p:cNvSpPr>
          <p:nvPr>
            <p:ph type="dt" sz="half" idx="10"/>
          </p:nvPr>
        </p:nvSpPr>
        <p:spPr/>
        <p:txBody>
          <a:bodyPr/>
          <a:lstStyle/>
          <a:p>
            <a:fld id="{AFCA609A-BC64-4EA6-A49B-6E8E404E0C85}" type="datetime1">
              <a:rPr lang="fr-FR" smtClean="0"/>
              <a:t>14/07/2024</a:t>
            </a:fld>
            <a:endParaRPr lang="fr-FR"/>
          </a:p>
        </p:txBody>
      </p:sp>
      <p:sp>
        <p:nvSpPr>
          <p:cNvPr id="7" name="Espace réservé du pied de page 6">
            <a:extLst>
              <a:ext uri="{FF2B5EF4-FFF2-40B4-BE49-F238E27FC236}">
                <a16:creationId xmlns:a16="http://schemas.microsoft.com/office/drawing/2014/main" id="{61CEE913-116D-4E25-B152-6B3087B29A23}"/>
              </a:ext>
            </a:extLst>
          </p:cNvPr>
          <p:cNvSpPr>
            <a:spLocks noGrp="1"/>
          </p:cNvSpPr>
          <p:nvPr>
            <p:ph type="ftr" sz="quarter" idx="11"/>
          </p:nvPr>
        </p:nvSpPr>
        <p:spPr/>
        <p:txBody>
          <a:bodyPr/>
          <a:lstStyle/>
          <a:p>
            <a:r>
              <a:rPr lang="fr-FR"/>
              <a:t>Facebook</a:t>
            </a:r>
          </a:p>
        </p:txBody>
      </p:sp>
      <p:sp>
        <p:nvSpPr>
          <p:cNvPr id="8" name="Espace réservé du numéro de diapositive 7">
            <a:extLst>
              <a:ext uri="{FF2B5EF4-FFF2-40B4-BE49-F238E27FC236}">
                <a16:creationId xmlns:a16="http://schemas.microsoft.com/office/drawing/2014/main" id="{BEB49429-2F98-4146-BBA7-B7A292D69E3B}"/>
              </a:ext>
            </a:extLst>
          </p:cNvPr>
          <p:cNvSpPr>
            <a:spLocks noGrp="1"/>
          </p:cNvSpPr>
          <p:nvPr>
            <p:ph type="sldNum" sz="quarter" idx="12"/>
          </p:nvPr>
        </p:nvSpPr>
        <p:spPr/>
        <p:txBody>
          <a:bodyPr/>
          <a:lstStyle/>
          <a:p>
            <a:fld id="{214B496C-A674-488F-82D3-A6592634C02D}" type="slidenum">
              <a:rPr lang="fr-FR" smtClean="0"/>
              <a:t>5</a:t>
            </a:fld>
            <a:endParaRPr lang="fr-FR"/>
          </a:p>
        </p:txBody>
      </p:sp>
      <p:sp>
        <p:nvSpPr>
          <p:cNvPr id="11" name="ZoneTexte 10">
            <a:extLst>
              <a:ext uri="{FF2B5EF4-FFF2-40B4-BE49-F238E27FC236}">
                <a16:creationId xmlns:a16="http://schemas.microsoft.com/office/drawing/2014/main" id="{C32760A7-4283-49EC-B1CB-FC8A112CBC0D}"/>
              </a:ext>
            </a:extLst>
          </p:cNvPr>
          <p:cNvSpPr txBox="1"/>
          <p:nvPr/>
        </p:nvSpPr>
        <p:spPr>
          <a:xfrm>
            <a:off x="3036170" y="3153947"/>
            <a:ext cx="643974" cy="523220"/>
          </a:xfrm>
          <a:prstGeom prst="rect">
            <a:avLst/>
          </a:prstGeom>
          <a:noFill/>
        </p:spPr>
        <p:txBody>
          <a:bodyPr wrap="square" rtlCol="0">
            <a:spAutoFit/>
          </a:bodyPr>
          <a:lstStyle/>
          <a:p>
            <a:r>
              <a:rPr lang="fr-FR" sz="2800" dirty="0"/>
              <a:t>✔</a:t>
            </a:r>
          </a:p>
        </p:txBody>
      </p:sp>
      <p:sp>
        <p:nvSpPr>
          <p:cNvPr id="12" name="ZoneTexte 11">
            <a:extLst>
              <a:ext uri="{FF2B5EF4-FFF2-40B4-BE49-F238E27FC236}">
                <a16:creationId xmlns:a16="http://schemas.microsoft.com/office/drawing/2014/main" id="{B941004A-CA00-4B4F-BF11-1753A520E520}"/>
              </a:ext>
            </a:extLst>
          </p:cNvPr>
          <p:cNvSpPr txBox="1"/>
          <p:nvPr/>
        </p:nvSpPr>
        <p:spPr>
          <a:xfrm>
            <a:off x="3035870" y="4180668"/>
            <a:ext cx="643974" cy="523220"/>
          </a:xfrm>
          <a:prstGeom prst="rect">
            <a:avLst/>
          </a:prstGeom>
          <a:noFill/>
        </p:spPr>
        <p:txBody>
          <a:bodyPr wrap="square" rtlCol="0">
            <a:spAutoFit/>
          </a:bodyPr>
          <a:lstStyle/>
          <a:p>
            <a:r>
              <a:rPr lang="fr-FR" sz="2800"/>
              <a:t>🔒</a:t>
            </a:r>
            <a:endParaRPr lang="fr-FR" sz="2800" dirty="0"/>
          </a:p>
        </p:txBody>
      </p:sp>
    </p:spTree>
    <p:extLst>
      <p:ext uri="{BB962C8B-B14F-4D97-AF65-F5344CB8AC3E}">
        <p14:creationId xmlns:p14="http://schemas.microsoft.com/office/powerpoint/2010/main" val="2719400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Partons du début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11397775-DB90-4AED-8049-54AA5180FB79}" type="datetime1">
              <a:rPr lang="fr-FR" smtClean="0"/>
              <a:t>14/07/2024</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Facebook</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6</a:t>
            </a:fld>
            <a:endParaRPr lang="fr-FR"/>
          </a:p>
        </p:txBody>
      </p:sp>
      <p:grpSp>
        <p:nvGrpSpPr>
          <p:cNvPr id="6" name="Groupe 5">
            <a:extLst>
              <a:ext uri="{FF2B5EF4-FFF2-40B4-BE49-F238E27FC236}">
                <a16:creationId xmlns:a16="http://schemas.microsoft.com/office/drawing/2014/main" id="{09F722BC-5B4A-482D-89F2-81E827DC9B71}"/>
              </a:ext>
            </a:extLst>
          </p:cNvPr>
          <p:cNvGrpSpPr/>
          <p:nvPr/>
        </p:nvGrpSpPr>
        <p:grpSpPr>
          <a:xfrm>
            <a:off x="5171013" y="893323"/>
            <a:ext cx="2722685" cy="461665"/>
            <a:chOff x="4980423" y="948286"/>
            <a:chExt cx="2722685" cy="461665"/>
          </a:xfrm>
        </p:grpSpPr>
        <p:sp>
          <p:nvSpPr>
            <p:cNvPr id="7" name="ZoneTexte 6">
              <a:extLst>
                <a:ext uri="{FF2B5EF4-FFF2-40B4-BE49-F238E27FC236}">
                  <a16:creationId xmlns:a16="http://schemas.microsoft.com/office/drawing/2014/main" id="{D120B52B-6EFE-4448-B9DF-05101B148350}"/>
                </a:ext>
              </a:extLst>
            </p:cNvPr>
            <p:cNvSpPr txBox="1"/>
            <p:nvPr/>
          </p:nvSpPr>
          <p:spPr>
            <a:xfrm>
              <a:off x="5361602" y="948286"/>
              <a:ext cx="2341506" cy="461665"/>
            </a:xfrm>
            <a:prstGeom prst="rect">
              <a:avLst/>
            </a:prstGeom>
            <a:noFill/>
          </p:spPr>
          <p:txBody>
            <a:bodyPr wrap="square">
              <a:spAutoFit/>
            </a:bodyPr>
            <a:lstStyle/>
            <a:p>
              <a:r>
                <a:rPr lang="fr-FR" sz="2400" b="1" dirty="0"/>
                <a:t> Facebook</a:t>
              </a:r>
            </a:p>
          </p:txBody>
        </p:sp>
        <p:pic>
          <p:nvPicPr>
            <p:cNvPr id="4" name="Image 3">
              <a:extLst>
                <a:ext uri="{FF2B5EF4-FFF2-40B4-BE49-F238E27FC236}">
                  <a16:creationId xmlns:a16="http://schemas.microsoft.com/office/drawing/2014/main" id="{9D9F3D9C-2AF9-45F4-9796-6FF66D6E1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423" y="1013612"/>
              <a:ext cx="381179" cy="343060"/>
            </a:xfrm>
            <a:prstGeom prst="rect">
              <a:avLst/>
            </a:prstGeom>
          </p:spPr>
        </p:pic>
      </p:grpSp>
      <p:sp>
        <p:nvSpPr>
          <p:cNvPr id="13" name="ZoneTexte 12">
            <a:extLst>
              <a:ext uri="{FF2B5EF4-FFF2-40B4-BE49-F238E27FC236}">
                <a16:creationId xmlns:a16="http://schemas.microsoft.com/office/drawing/2014/main" id="{61E882B2-4B8A-428E-ACBE-29E5D917F0E9}"/>
              </a:ext>
            </a:extLst>
          </p:cNvPr>
          <p:cNvSpPr txBox="1"/>
          <p:nvPr/>
        </p:nvSpPr>
        <p:spPr>
          <a:xfrm>
            <a:off x="4925246" y="1214208"/>
            <a:ext cx="2341506" cy="461665"/>
          </a:xfrm>
          <a:prstGeom prst="rect">
            <a:avLst/>
          </a:prstGeom>
          <a:noFill/>
        </p:spPr>
        <p:txBody>
          <a:bodyPr wrap="square">
            <a:spAutoFit/>
          </a:bodyPr>
          <a:lstStyle/>
          <a:p>
            <a:r>
              <a:rPr lang="fr-FR" sz="2400" b="1" dirty="0"/>
              <a:t>Un réseau social</a:t>
            </a:r>
            <a:endParaRPr lang="fr-FR" sz="2400" dirty="0"/>
          </a:p>
        </p:txBody>
      </p:sp>
      <p:sp>
        <p:nvSpPr>
          <p:cNvPr id="17" name="ZoneTexte 16">
            <a:extLst>
              <a:ext uri="{FF2B5EF4-FFF2-40B4-BE49-F238E27FC236}">
                <a16:creationId xmlns:a16="http://schemas.microsoft.com/office/drawing/2014/main" id="{29F23757-024F-4E80-B592-843EB58F37B9}"/>
              </a:ext>
            </a:extLst>
          </p:cNvPr>
          <p:cNvSpPr txBox="1"/>
          <p:nvPr/>
        </p:nvSpPr>
        <p:spPr>
          <a:xfrm>
            <a:off x="838199" y="1947454"/>
            <a:ext cx="10515600" cy="3816429"/>
          </a:xfrm>
          <a:prstGeom prst="rect">
            <a:avLst/>
          </a:prstGeom>
          <a:noFill/>
        </p:spPr>
        <p:txBody>
          <a:bodyPr wrap="square">
            <a:spAutoFit/>
          </a:bodyPr>
          <a:lstStyle/>
          <a:p>
            <a:pPr algn="just"/>
            <a:r>
              <a:rPr lang="fr-FR" sz="2200" dirty="0"/>
              <a:t>✔ Facebook est le plus gros réseau social du moment, avec plusieurs centaines de millions de personnes inscrites. Facebook vous permet de rester en contact avec vos amis et votre famille, de partager vos moments, photos, vidéos, vos humeurs et consulter ceux de vos contacts.</a:t>
            </a:r>
          </a:p>
          <a:p>
            <a:endParaRPr lang="fr-FR" sz="2200" dirty="0"/>
          </a:p>
          <a:p>
            <a:pPr algn="just"/>
            <a:r>
              <a:rPr lang="fr-FR" sz="2200" dirty="0"/>
              <a:t>✔ Il a été fondé en 2004 par Mark Zuckerberg. Depuis 2006, toute personne de plus de 13 ans peut s’y inscrire. </a:t>
            </a:r>
          </a:p>
          <a:p>
            <a:endParaRPr lang="fr-FR" sz="2200" dirty="0"/>
          </a:p>
          <a:p>
            <a:pPr algn="just"/>
            <a:r>
              <a:rPr lang="fr-FR" sz="2200" dirty="0"/>
              <a:t>❗ Objet de nombreuses controverses, Facebook a souvent été critiqué sur des questions telles que la vie privée des utilisateurs, la manipulation politique, la surveillance de masse...</a:t>
            </a:r>
          </a:p>
        </p:txBody>
      </p:sp>
    </p:spTree>
    <p:extLst>
      <p:ext uri="{BB962C8B-B14F-4D97-AF65-F5344CB8AC3E}">
        <p14:creationId xmlns:p14="http://schemas.microsoft.com/office/powerpoint/2010/main" val="1333553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200" y="-201407"/>
            <a:ext cx="10515600" cy="1325563"/>
          </a:xfrm>
        </p:spPr>
        <p:txBody>
          <a:bodyPr>
            <a:normAutofit/>
          </a:bodyPr>
          <a:lstStyle/>
          <a:p>
            <a:pPr algn="ctr"/>
            <a:r>
              <a:rPr lang="fr-FR" sz="4000" dirty="0"/>
              <a:t>Partons du début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791646"/>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074078E5-3ACB-4D75-87A2-B604AD903D09}"/>
              </a:ext>
            </a:extLst>
          </p:cNvPr>
          <p:cNvSpPr txBox="1"/>
          <p:nvPr/>
        </p:nvSpPr>
        <p:spPr>
          <a:xfrm>
            <a:off x="2583496" y="1640256"/>
            <a:ext cx="7025006" cy="4893647"/>
          </a:xfrm>
          <a:prstGeom prst="rect">
            <a:avLst/>
          </a:prstGeom>
          <a:noFill/>
        </p:spPr>
        <p:txBody>
          <a:bodyPr wrap="square">
            <a:spAutoFit/>
          </a:bodyPr>
          <a:lstStyle/>
          <a:p>
            <a:r>
              <a:rPr lang="fr-FR" sz="2400" dirty="0"/>
              <a:t>	</a:t>
            </a:r>
          </a:p>
          <a:p>
            <a:r>
              <a:rPr lang="fr-FR" sz="2400" dirty="0"/>
              <a:t>👉 </a:t>
            </a:r>
            <a:r>
              <a:rPr lang="fr-FR" sz="2400" dirty="0">
                <a:solidFill>
                  <a:schemeClr val="accent2">
                    <a:lumMod val="50000"/>
                  </a:schemeClr>
                </a:solidFill>
              </a:rPr>
              <a:t>Publier</a:t>
            </a:r>
            <a:r>
              <a:rPr lang="fr-FR" sz="2400" dirty="0"/>
              <a:t> et </a:t>
            </a:r>
            <a:r>
              <a:rPr lang="fr-FR" sz="2400" dirty="0">
                <a:solidFill>
                  <a:schemeClr val="accent2">
                    <a:lumMod val="50000"/>
                  </a:schemeClr>
                </a:solidFill>
              </a:rPr>
              <a:t>visionner</a:t>
            </a:r>
            <a:r>
              <a:rPr lang="fr-FR" sz="2400" dirty="0"/>
              <a:t> des photos et des vidéos</a:t>
            </a:r>
          </a:p>
          <a:p>
            <a:endParaRPr lang="fr-FR" sz="2400" dirty="0"/>
          </a:p>
          <a:p>
            <a:r>
              <a:rPr lang="fr-FR" sz="2400" dirty="0"/>
              <a:t>👉 </a:t>
            </a:r>
            <a:r>
              <a:rPr lang="fr-FR" sz="2400" dirty="0">
                <a:solidFill>
                  <a:schemeClr val="accent2">
                    <a:lumMod val="50000"/>
                  </a:schemeClr>
                </a:solidFill>
              </a:rPr>
              <a:t>Partager</a:t>
            </a:r>
            <a:r>
              <a:rPr lang="fr-FR" sz="2400" dirty="0"/>
              <a:t> les contenus que l’on aime</a:t>
            </a:r>
          </a:p>
          <a:p>
            <a:endParaRPr lang="fr-FR" sz="2400" dirty="0"/>
          </a:p>
          <a:p>
            <a:r>
              <a:rPr lang="fr-FR" sz="2400" dirty="0"/>
              <a:t>👉 </a:t>
            </a:r>
            <a:r>
              <a:rPr lang="fr-FR" sz="2400" dirty="0">
                <a:solidFill>
                  <a:schemeClr val="accent2">
                    <a:lumMod val="50000"/>
                  </a:schemeClr>
                </a:solidFill>
              </a:rPr>
              <a:t>Suivre</a:t>
            </a:r>
            <a:r>
              <a:rPr lang="fr-FR" sz="2400" dirty="0"/>
              <a:t> la programmation d’événements, l’actualité</a:t>
            </a:r>
          </a:p>
          <a:p>
            <a:endParaRPr lang="fr-FR" sz="2400" dirty="0"/>
          </a:p>
          <a:p>
            <a:r>
              <a:rPr lang="fr-FR" sz="2400" dirty="0"/>
              <a:t>👉 </a:t>
            </a:r>
            <a:r>
              <a:rPr lang="fr-FR" sz="2400" dirty="0">
                <a:solidFill>
                  <a:schemeClr val="accent2">
                    <a:lumMod val="50000"/>
                  </a:schemeClr>
                </a:solidFill>
              </a:rPr>
              <a:t>Acheter </a:t>
            </a:r>
            <a:r>
              <a:rPr lang="fr-FR" sz="2400" dirty="0"/>
              <a:t>des objets</a:t>
            </a:r>
          </a:p>
          <a:p>
            <a:endParaRPr lang="fr-FR" sz="2400" dirty="0"/>
          </a:p>
          <a:p>
            <a:r>
              <a:rPr lang="fr-FR" sz="2400" dirty="0"/>
              <a:t>👉 Accessible sur ordinateur ou smartphone</a:t>
            </a:r>
          </a:p>
          <a:p>
            <a:endParaRPr lang="fr-FR" sz="2400" dirty="0"/>
          </a:p>
          <a:p>
            <a:r>
              <a:rPr lang="fr-FR" sz="2400" dirty="0"/>
              <a:t>		</a:t>
            </a:r>
          </a:p>
          <a:p>
            <a:endParaRPr lang="fr-FR" sz="2400" dirty="0"/>
          </a:p>
        </p:txBody>
      </p: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11397775-DB90-4AED-8049-54AA5180FB79}" type="datetime1">
              <a:rPr lang="fr-FR" smtClean="0"/>
              <a:t>14/07/2024</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Facebook</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7</a:t>
            </a:fld>
            <a:endParaRPr lang="fr-FR"/>
          </a:p>
        </p:txBody>
      </p:sp>
      <p:grpSp>
        <p:nvGrpSpPr>
          <p:cNvPr id="6" name="Groupe 5">
            <a:extLst>
              <a:ext uri="{FF2B5EF4-FFF2-40B4-BE49-F238E27FC236}">
                <a16:creationId xmlns:a16="http://schemas.microsoft.com/office/drawing/2014/main" id="{09F722BC-5B4A-482D-89F2-81E827DC9B71}"/>
              </a:ext>
            </a:extLst>
          </p:cNvPr>
          <p:cNvGrpSpPr/>
          <p:nvPr/>
        </p:nvGrpSpPr>
        <p:grpSpPr>
          <a:xfrm>
            <a:off x="5171013" y="893323"/>
            <a:ext cx="2722685" cy="461665"/>
            <a:chOff x="4980423" y="948286"/>
            <a:chExt cx="2722685" cy="461665"/>
          </a:xfrm>
        </p:grpSpPr>
        <p:sp>
          <p:nvSpPr>
            <p:cNvPr id="7" name="ZoneTexte 6">
              <a:extLst>
                <a:ext uri="{FF2B5EF4-FFF2-40B4-BE49-F238E27FC236}">
                  <a16:creationId xmlns:a16="http://schemas.microsoft.com/office/drawing/2014/main" id="{D120B52B-6EFE-4448-B9DF-05101B148350}"/>
                </a:ext>
              </a:extLst>
            </p:cNvPr>
            <p:cNvSpPr txBox="1"/>
            <p:nvPr/>
          </p:nvSpPr>
          <p:spPr>
            <a:xfrm>
              <a:off x="5361602" y="948286"/>
              <a:ext cx="2341506" cy="461665"/>
            </a:xfrm>
            <a:prstGeom prst="rect">
              <a:avLst/>
            </a:prstGeom>
            <a:noFill/>
          </p:spPr>
          <p:txBody>
            <a:bodyPr wrap="square">
              <a:spAutoFit/>
            </a:bodyPr>
            <a:lstStyle/>
            <a:p>
              <a:r>
                <a:rPr lang="fr-FR" sz="2400" b="1" dirty="0"/>
                <a:t> Facebook</a:t>
              </a:r>
            </a:p>
          </p:txBody>
        </p:sp>
        <p:pic>
          <p:nvPicPr>
            <p:cNvPr id="4" name="Image 3">
              <a:extLst>
                <a:ext uri="{FF2B5EF4-FFF2-40B4-BE49-F238E27FC236}">
                  <a16:creationId xmlns:a16="http://schemas.microsoft.com/office/drawing/2014/main" id="{9D9F3D9C-2AF9-45F4-9796-6FF66D6E1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423" y="1013612"/>
              <a:ext cx="381179" cy="343060"/>
            </a:xfrm>
            <a:prstGeom prst="rect">
              <a:avLst/>
            </a:prstGeom>
          </p:spPr>
        </p:pic>
      </p:grpSp>
      <p:sp>
        <p:nvSpPr>
          <p:cNvPr id="13" name="ZoneTexte 12">
            <a:extLst>
              <a:ext uri="{FF2B5EF4-FFF2-40B4-BE49-F238E27FC236}">
                <a16:creationId xmlns:a16="http://schemas.microsoft.com/office/drawing/2014/main" id="{61E882B2-4B8A-428E-ACBE-29E5D917F0E9}"/>
              </a:ext>
            </a:extLst>
          </p:cNvPr>
          <p:cNvSpPr txBox="1"/>
          <p:nvPr/>
        </p:nvSpPr>
        <p:spPr>
          <a:xfrm>
            <a:off x="4566044" y="1204666"/>
            <a:ext cx="3059910" cy="461665"/>
          </a:xfrm>
          <a:prstGeom prst="rect">
            <a:avLst/>
          </a:prstGeom>
          <a:noFill/>
        </p:spPr>
        <p:txBody>
          <a:bodyPr wrap="square">
            <a:spAutoFit/>
          </a:bodyPr>
          <a:lstStyle/>
          <a:p>
            <a:r>
              <a:rPr lang="fr-FR" sz="2400" b="1" dirty="0"/>
              <a:t>Un réseau social pour</a:t>
            </a:r>
            <a:endParaRPr lang="fr-FR" sz="2400" dirty="0"/>
          </a:p>
        </p:txBody>
      </p:sp>
    </p:spTree>
    <p:extLst>
      <p:ext uri="{BB962C8B-B14F-4D97-AF65-F5344CB8AC3E}">
        <p14:creationId xmlns:p14="http://schemas.microsoft.com/office/powerpoint/2010/main" val="1156725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199" y="-360158"/>
            <a:ext cx="10515600" cy="1325563"/>
          </a:xfrm>
        </p:spPr>
        <p:txBody>
          <a:bodyPr>
            <a:normAutofit/>
          </a:bodyPr>
          <a:lstStyle/>
          <a:p>
            <a:pPr algn="ctr"/>
            <a:r>
              <a:rPr lang="fr-FR" sz="4000" dirty="0"/>
              <a:t>Partons du début !</a:t>
            </a:r>
          </a:p>
        </p:txBody>
      </p: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11397775-DB90-4AED-8049-54AA5180FB79}" type="datetime1">
              <a:rPr lang="fr-FR" smtClean="0"/>
              <a:t>14/07/2024</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Facebook</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8</a:t>
            </a:fld>
            <a:endParaRPr lang="fr-FR"/>
          </a:p>
        </p:txBody>
      </p:sp>
      <p:pic>
        <p:nvPicPr>
          <p:cNvPr id="12" name="Image 11">
            <a:extLst>
              <a:ext uri="{FF2B5EF4-FFF2-40B4-BE49-F238E27FC236}">
                <a16:creationId xmlns:a16="http://schemas.microsoft.com/office/drawing/2014/main" id="{690FAE33-A0D5-4E3A-9034-F8F2527EE66F}"/>
              </a:ext>
            </a:extLst>
          </p:cNvPr>
          <p:cNvPicPr>
            <a:picLocks noChangeAspect="1"/>
          </p:cNvPicPr>
          <p:nvPr/>
        </p:nvPicPr>
        <p:blipFill rotWithShape="1">
          <a:blip r:embed="rId3"/>
          <a:srcRect r="7931" b="22568"/>
          <a:stretch/>
        </p:blipFill>
        <p:spPr>
          <a:xfrm>
            <a:off x="2456018" y="874910"/>
            <a:ext cx="7376952" cy="4210654"/>
          </a:xfrm>
          <a:prstGeom prst="rect">
            <a:avLst/>
          </a:prstGeom>
        </p:spPr>
      </p:pic>
      <p:cxnSp>
        <p:nvCxnSpPr>
          <p:cNvPr id="5" name="Connecteur droit 4">
            <a:extLst>
              <a:ext uri="{FF2B5EF4-FFF2-40B4-BE49-F238E27FC236}">
                <a16:creationId xmlns:a16="http://schemas.microsoft.com/office/drawing/2014/main" id="{75766498-823A-4E1C-B323-40E1B59D31B8}"/>
              </a:ext>
            </a:extLst>
          </p:cNvPr>
          <p:cNvCxnSpPr/>
          <p:nvPr/>
        </p:nvCxnSpPr>
        <p:spPr>
          <a:xfrm>
            <a:off x="838199" y="566177"/>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094F8C47-D3F1-4216-8A26-9F8A7F517859}"/>
              </a:ext>
            </a:extLst>
          </p:cNvPr>
          <p:cNvSpPr/>
          <p:nvPr/>
        </p:nvSpPr>
        <p:spPr>
          <a:xfrm rot="20823097">
            <a:off x="50039" y="254873"/>
            <a:ext cx="2355939" cy="713983"/>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Créer son compte</a:t>
            </a:r>
          </a:p>
        </p:txBody>
      </p:sp>
      <p:sp>
        <p:nvSpPr>
          <p:cNvPr id="16" name="Rectangle : coins arrondis 15">
            <a:extLst>
              <a:ext uri="{FF2B5EF4-FFF2-40B4-BE49-F238E27FC236}">
                <a16:creationId xmlns:a16="http://schemas.microsoft.com/office/drawing/2014/main" id="{948FB61D-3F8D-4CDE-80C0-61736977ADFF}"/>
              </a:ext>
            </a:extLst>
          </p:cNvPr>
          <p:cNvSpPr/>
          <p:nvPr/>
        </p:nvSpPr>
        <p:spPr>
          <a:xfrm>
            <a:off x="2507984" y="865856"/>
            <a:ext cx="1151082" cy="373807"/>
          </a:xfrm>
          <a:prstGeom prst="round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1</a:t>
            </a:r>
          </a:p>
        </p:txBody>
      </p:sp>
      <p:sp>
        <p:nvSpPr>
          <p:cNvPr id="15" name="Rectangle : coins arrondis 14">
            <a:extLst>
              <a:ext uri="{FF2B5EF4-FFF2-40B4-BE49-F238E27FC236}">
                <a16:creationId xmlns:a16="http://schemas.microsoft.com/office/drawing/2014/main" id="{C53DB3A3-F62B-4D32-82B2-6AAEF09C0BC4}"/>
              </a:ext>
            </a:extLst>
          </p:cNvPr>
          <p:cNvSpPr/>
          <p:nvPr/>
        </p:nvSpPr>
        <p:spPr>
          <a:xfrm>
            <a:off x="2827002" y="847644"/>
            <a:ext cx="579007" cy="560074"/>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1</a:t>
            </a:r>
          </a:p>
        </p:txBody>
      </p:sp>
    </p:spTree>
    <p:extLst>
      <p:ext uri="{BB962C8B-B14F-4D97-AF65-F5344CB8AC3E}">
        <p14:creationId xmlns:p14="http://schemas.microsoft.com/office/powerpoint/2010/main" val="3420669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A75B66A-A4FC-4150-B078-EB6611C2A996}"/>
              </a:ext>
            </a:extLst>
          </p:cNvPr>
          <p:cNvPicPr>
            <a:picLocks noChangeAspect="1"/>
          </p:cNvPicPr>
          <p:nvPr/>
        </p:nvPicPr>
        <p:blipFill>
          <a:blip r:embed="rId3"/>
          <a:stretch>
            <a:fillRect/>
          </a:stretch>
        </p:blipFill>
        <p:spPr>
          <a:xfrm>
            <a:off x="3183091" y="601132"/>
            <a:ext cx="6795098" cy="5864693"/>
          </a:xfrm>
          <a:prstGeom prst="rect">
            <a:avLst/>
          </a:prstGeom>
        </p:spPr>
      </p:pic>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838199" y="-360158"/>
            <a:ext cx="10515600" cy="1325563"/>
          </a:xfrm>
        </p:spPr>
        <p:txBody>
          <a:bodyPr>
            <a:normAutofit/>
          </a:bodyPr>
          <a:lstStyle/>
          <a:p>
            <a:pPr algn="ctr"/>
            <a:r>
              <a:rPr lang="fr-FR" sz="4000" dirty="0"/>
              <a:t>Partons du début !</a:t>
            </a:r>
          </a:p>
        </p:txBody>
      </p:sp>
      <p:sp>
        <p:nvSpPr>
          <p:cNvPr id="9" name="Espace réservé de la date 8">
            <a:extLst>
              <a:ext uri="{FF2B5EF4-FFF2-40B4-BE49-F238E27FC236}">
                <a16:creationId xmlns:a16="http://schemas.microsoft.com/office/drawing/2014/main" id="{733AC223-6622-4DFA-AFB6-46771FE78B77}"/>
              </a:ext>
            </a:extLst>
          </p:cNvPr>
          <p:cNvSpPr>
            <a:spLocks noGrp="1"/>
          </p:cNvSpPr>
          <p:nvPr>
            <p:ph type="dt" sz="half" idx="10"/>
          </p:nvPr>
        </p:nvSpPr>
        <p:spPr/>
        <p:txBody>
          <a:bodyPr/>
          <a:lstStyle/>
          <a:p>
            <a:fld id="{11397775-DB90-4AED-8049-54AA5180FB79}" type="datetime1">
              <a:rPr lang="fr-FR" smtClean="0"/>
              <a:t>14/07/2024</a:t>
            </a:fld>
            <a:endParaRPr lang="fr-FR"/>
          </a:p>
        </p:txBody>
      </p:sp>
      <p:sp>
        <p:nvSpPr>
          <p:cNvPr id="10" name="Espace réservé du pied de page 9">
            <a:extLst>
              <a:ext uri="{FF2B5EF4-FFF2-40B4-BE49-F238E27FC236}">
                <a16:creationId xmlns:a16="http://schemas.microsoft.com/office/drawing/2014/main" id="{FAFF5615-45C6-4C69-BF31-D2B456CCEFF3}"/>
              </a:ext>
            </a:extLst>
          </p:cNvPr>
          <p:cNvSpPr>
            <a:spLocks noGrp="1"/>
          </p:cNvSpPr>
          <p:nvPr>
            <p:ph type="ftr" sz="quarter" idx="11"/>
          </p:nvPr>
        </p:nvSpPr>
        <p:spPr/>
        <p:txBody>
          <a:bodyPr/>
          <a:lstStyle/>
          <a:p>
            <a:r>
              <a:rPr lang="fr-FR"/>
              <a:t>Facebook</a:t>
            </a:r>
          </a:p>
        </p:txBody>
      </p:sp>
      <p:sp>
        <p:nvSpPr>
          <p:cNvPr id="11" name="Espace réservé du numéro de diapositive 10">
            <a:extLst>
              <a:ext uri="{FF2B5EF4-FFF2-40B4-BE49-F238E27FC236}">
                <a16:creationId xmlns:a16="http://schemas.microsoft.com/office/drawing/2014/main" id="{A42B8977-E85C-4078-B708-5DF64BD5FF68}"/>
              </a:ext>
            </a:extLst>
          </p:cNvPr>
          <p:cNvSpPr>
            <a:spLocks noGrp="1"/>
          </p:cNvSpPr>
          <p:nvPr>
            <p:ph type="sldNum" sz="quarter" idx="12"/>
          </p:nvPr>
        </p:nvSpPr>
        <p:spPr/>
        <p:txBody>
          <a:bodyPr/>
          <a:lstStyle/>
          <a:p>
            <a:fld id="{214B496C-A674-488F-82D3-A6592634C02D}" type="slidenum">
              <a:rPr lang="fr-FR" smtClean="0"/>
              <a:t>9</a:t>
            </a:fld>
            <a:endParaRPr lang="fr-F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199" y="566177"/>
            <a:ext cx="10515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094F8C47-D3F1-4216-8A26-9F8A7F517859}"/>
              </a:ext>
            </a:extLst>
          </p:cNvPr>
          <p:cNvSpPr/>
          <p:nvPr/>
        </p:nvSpPr>
        <p:spPr>
          <a:xfrm rot="20823097">
            <a:off x="50039" y="254873"/>
            <a:ext cx="2355939" cy="713983"/>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Créer son compte</a:t>
            </a:r>
          </a:p>
        </p:txBody>
      </p:sp>
      <p:sp>
        <p:nvSpPr>
          <p:cNvPr id="16" name="Rectangle : coins arrondis 15">
            <a:extLst>
              <a:ext uri="{FF2B5EF4-FFF2-40B4-BE49-F238E27FC236}">
                <a16:creationId xmlns:a16="http://schemas.microsoft.com/office/drawing/2014/main" id="{948FB61D-3F8D-4CDE-80C0-61736977ADFF}"/>
              </a:ext>
            </a:extLst>
          </p:cNvPr>
          <p:cNvSpPr/>
          <p:nvPr/>
        </p:nvSpPr>
        <p:spPr>
          <a:xfrm>
            <a:off x="2837414" y="602810"/>
            <a:ext cx="1151082" cy="373807"/>
          </a:xfrm>
          <a:prstGeom prst="round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1</a:t>
            </a:r>
          </a:p>
        </p:txBody>
      </p:sp>
      <p:sp>
        <p:nvSpPr>
          <p:cNvPr id="15" name="Rectangle : coins arrondis 14">
            <a:extLst>
              <a:ext uri="{FF2B5EF4-FFF2-40B4-BE49-F238E27FC236}">
                <a16:creationId xmlns:a16="http://schemas.microsoft.com/office/drawing/2014/main" id="{C53DB3A3-F62B-4D32-82B2-6AAEF09C0BC4}"/>
              </a:ext>
            </a:extLst>
          </p:cNvPr>
          <p:cNvSpPr/>
          <p:nvPr/>
        </p:nvSpPr>
        <p:spPr>
          <a:xfrm>
            <a:off x="3483339" y="440713"/>
            <a:ext cx="579007" cy="560074"/>
          </a:xfrm>
          <a:prstGeom prst="round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b="1" dirty="0"/>
              <a:t>2</a:t>
            </a:r>
          </a:p>
        </p:txBody>
      </p:sp>
    </p:spTree>
    <p:extLst>
      <p:ext uri="{BB962C8B-B14F-4D97-AF65-F5344CB8AC3E}">
        <p14:creationId xmlns:p14="http://schemas.microsoft.com/office/powerpoint/2010/main" val="117224824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6994</TotalTime>
  <Words>2067</Words>
  <Application>Microsoft Office PowerPoint</Application>
  <PresentationFormat>Grand écran</PresentationFormat>
  <Paragraphs>415</Paragraphs>
  <Slides>30</Slides>
  <Notes>30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30</vt:i4>
      </vt:variant>
    </vt:vector>
  </HeadingPairs>
  <TitlesOfParts>
    <vt:vector size="34" baseType="lpstr">
      <vt:lpstr>Arial</vt:lpstr>
      <vt:lpstr>Calibri</vt:lpstr>
      <vt:lpstr>Calibri Light</vt:lpstr>
      <vt:lpstr>Thème Office</vt:lpstr>
      <vt:lpstr>Bienvenue à l’atelier « Facebook » </vt:lpstr>
      <vt:lpstr>Faisons connaissance</vt:lpstr>
      <vt:lpstr>Parlez-nous de vous !</vt:lpstr>
      <vt:lpstr>Posons le cadre</vt:lpstr>
      <vt:lpstr>Tout un programme !</vt:lpstr>
      <vt:lpstr>Partons du début !</vt:lpstr>
      <vt:lpstr>Partons du début !</vt:lpstr>
      <vt:lpstr>Partons du début !</vt:lpstr>
      <vt:lpstr>Partons du début !</vt:lpstr>
      <vt:lpstr>Partons du début !</vt:lpstr>
      <vt:lpstr>Partons du début !</vt:lpstr>
      <vt:lpstr>🧭 Partons du début !</vt:lpstr>
      <vt:lpstr>🧭 Partons du début !</vt:lpstr>
      <vt:lpstr>🧭 Partons du début !</vt:lpstr>
      <vt:lpstr>🧭 Partons du début !</vt:lpstr>
      <vt:lpstr>🧭 Partons du début !</vt:lpstr>
      <vt:lpstr>🧭 Partons du début !</vt:lpstr>
      <vt:lpstr>🧭 Partons du début !</vt:lpstr>
      <vt:lpstr>📜 Glossaire </vt:lpstr>
      <vt:lpstr>📜 Glossaire </vt:lpstr>
      <vt:lpstr>🔒 Un peu de sécurité</vt:lpstr>
      <vt:lpstr>🔒 Un peu de sécurité</vt:lpstr>
      <vt:lpstr>🔒 Un peu de sécurité</vt:lpstr>
      <vt:lpstr>🔒 Un peu de sécurité</vt:lpstr>
      <vt:lpstr>🔒 Un peu de sécurité</vt:lpstr>
      <vt:lpstr>🔒 Un peu de sécurité</vt:lpstr>
      <vt:lpstr>Présentation PowerPoint</vt:lpstr>
      <vt:lpstr>Synthèse</vt:lpstr>
      <vt:lpstr>Synthèse</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Ateliers de prise en main</dc:title>
  <dc:creator>Conseiller Numérique - Mairie Peyruis</dc:creator>
  <cp:lastModifiedBy>HUBDUSUD_CM1</cp:lastModifiedBy>
  <cp:revision>39</cp:revision>
  <cp:lastPrinted>2022-01-08T13:47:22Z</cp:lastPrinted>
  <dcterms:created xsi:type="dcterms:W3CDTF">2021-12-15T13:49:53Z</dcterms:created>
  <dcterms:modified xsi:type="dcterms:W3CDTF">2024-07-14T14:09:20Z</dcterms:modified>
</cp:coreProperties>
</file>